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62" r:id="rId5"/>
    <p:sldId id="259" r:id="rId6"/>
    <p:sldId id="501" r:id="rId7"/>
    <p:sldId id="502" r:id="rId8"/>
    <p:sldId id="261" r:id="rId9"/>
    <p:sldId id="498" r:id="rId10"/>
    <p:sldId id="499" r:id="rId11"/>
    <p:sldId id="500" r:id="rId12"/>
    <p:sldId id="265" r:id="rId13"/>
    <p:sldId id="467" r:id="rId14"/>
    <p:sldId id="345" r:id="rId15"/>
    <p:sldId id="268" r:id="rId16"/>
    <p:sldId id="306" r:id="rId17"/>
    <p:sldId id="370" r:id="rId18"/>
    <p:sldId id="296" r:id="rId19"/>
    <p:sldId id="298" r:id="rId20"/>
    <p:sldId id="299" r:id="rId21"/>
    <p:sldId id="477" r:id="rId22"/>
    <p:sldId id="274" r:id="rId23"/>
    <p:sldId id="266" r:id="rId24"/>
    <p:sldId id="486" r:id="rId25"/>
    <p:sldId id="495" r:id="rId26"/>
    <p:sldId id="478" r:id="rId27"/>
    <p:sldId id="494" r:id="rId28"/>
    <p:sldId id="496" r:id="rId29"/>
    <p:sldId id="497" r:id="rId30"/>
    <p:sldId id="493" r:id="rId31"/>
    <p:sldId id="34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6A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458272-153D-459C-90AA-269F37EB6297}" v="52" dt="2024-10-21T14:59:39.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7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97447-2474-4525-A044-D3FF9E9A813C}" type="datetimeFigureOut">
              <a:rPr lang="en-GB" smtClean="0"/>
              <a:t>24/10/2024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2C9F3-3837-453E-AA1F-81075D4E7B18}" type="slidenum">
              <a:rPr lang="en-GB" smtClean="0"/>
              <a:t>‹#›</a:t>
            </a:fld>
            <a:endParaRPr lang="en-GB"/>
          </a:p>
        </p:txBody>
      </p:sp>
    </p:spTree>
    <p:extLst>
      <p:ext uri="{BB962C8B-B14F-4D97-AF65-F5344CB8AC3E}">
        <p14:creationId xmlns:p14="http://schemas.microsoft.com/office/powerpoint/2010/main" val="1619914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Lighting controls</a:t>
            </a:r>
          </a:p>
          <a:p>
            <a:r>
              <a:rPr lang="en-US"/>
              <a:t>Door Control</a:t>
            </a:r>
          </a:p>
          <a:p>
            <a:r>
              <a:rPr lang="en-US"/>
              <a:t>Motion sensors</a:t>
            </a:r>
          </a:p>
          <a:p>
            <a:r>
              <a:rPr lang="en-US"/>
              <a:t>Heating control</a:t>
            </a:r>
          </a:p>
          <a:p>
            <a:r>
              <a:rPr lang="en-US"/>
              <a:t>Security and alarms</a:t>
            </a:r>
          </a:p>
          <a:p>
            <a:r>
              <a:rPr lang="en-US"/>
              <a:t>Alexa / Google Nest </a:t>
            </a:r>
          </a:p>
          <a:p>
            <a:r>
              <a:rPr lang="en-US" err="1"/>
              <a:t>Spycams</a:t>
            </a:r>
            <a:endParaRPr lang="en-US"/>
          </a:p>
          <a:p>
            <a:r>
              <a:rPr lang="en-US"/>
              <a:t>Smoke Detectors</a:t>
            </a:r>
          </a:p>
          <a:p>
            <a:endParaRPr lang="en-US"/>
          </a:p>
          <a:p>
            <a:endParaRPr lang="en-GB"/>
          </a:p>
        </p:txBody>
      </p:sp>
      <p:sp>
        <p:nvSpPr>
          <p:cNvPr id="4" name="Slide Number Placeholder 3"/>
          <p:cNvSpPr>
            <a:spLocks noGrp="1"/>
          </p:cNvSpPr>
          <p:nvPr>
            <p:ph type="sldNum" sz="quarter" idx="5"/>
          </p:nvPr>
        </p:nvSpPr>
        <p:spPr/>
        <p:txBody>
          <a:bodyPr/>
          <a:lstStyle/>
          <a:p>
            <a:fld id="{6DE9DE9B-2316-5D49-8A0E-A56AF4253FFE}" type="slidenum">
              <a:rPr lang="en-US" smtClean="0"/>
              <a:t>15</a:t>
            </a:fld>
            <a:endParaRPr lang="en-US"/>
          </a:p>
        </p:txBody>
      </p:sp>
    </p:spTree>
    <p:extLst>
      <p:ext uri="{BB962C8B-B14F-4D97-AF65-F5344CB8AC3E}">
        <p14:creationId xmlns:p14="http://schemas.microsoft.com/office/powerpoint/2010/main" val="113194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Lighting controls</a:t>
            </a:r>
          </a:p>
          <a:p>
            <a:r>
              <a:rPr lang="en-US" dirty="0"/>
              <a:t>Door Control</a:t>
            </a:r>
          </a:p>
          <a:p>
            <a:r>
              <a:rPr lang="en-US" dirty="0"/>
              <a:t>Motion sensors</a:t>
            </a:r>
          </a:p>
          <a:p>
            <a:r>
              <a:rPr lang="en-US" dirty="0"/>
              <a:t>Heating control</a:t>
            </a:r>
          </a:p>
          <a:p>
            <a:r>
              <a:rPr lang="en-US" dirty="0"/>
              <a:t>Security and alarms</a:t>
            </a:r>
          </a:p>
          <a:p>
            <a:r>
              <a:rPr lang="en-US" dirty="0"/>
              <a:t>Alexa / Google Nest </a:t>
            </a:r>
          </a:p>
          <a:p>
            <a:r>
              <a:rPr lang="en-US" dirty="0" err="1"/>
              <a:t>Spycams</a:t>
            </a:r>
            <a:endParaRPr lang="en-US" dirty="0"/>
          </a:p>
          <a:p>
            <a:r>
              <a:rPr lang="en-US" dirty="0"/>
              <a:t>Smoke Detectors</a:t>
            </a:r>
          </a:p>
          <a:p>
            <a:endParaRPr lang="en-US" dirty="0"/>
          </a:p>
          <a:p>
            <a:endParaRPr lang="en-GB" dirty="0"/>
          </a:p>
        </p:txBody>
      </p:sp>
      <p:sp>
        <p:nvSpPr>
          <p:cNvPr id="4" name="Slide Number Placeholder 3"/>
          <p:cNvSpPr>
            <a:spLocks noGrp="1"/>
          </p:cNvSpPr>
          <p:nvPr>
            <p:ph type="sldNum" sz="quarter" idx="5"/>
          </p:nvPr>
        </p:nvSpPr>
        <p:spPr/>
        <p:txBody>
          <a:bodyPr/>
          <a:lstStyle/>
          <a:p>
            <a:fld id="{6DE9DE9B-2316-5D49-8A0E-A56AF4253FFE}" type="slidenum">
              <a:rPr lang="en-US" smtClean="0"/>
              <a:t>16</a:t>
            </a:fld>
            <a:endParaRPr lang="en-US"/>
          </a:p>
        </p:txBody>
      </p:sp>
    </p:spTree>
    <p:extLst>
      <p:ext uri="{BB962C8B-B14F-4D97-AF65-F5344CB8AC3E}">
        <p14:creationId xmlns:p14="http://schemas.microsoft.com/office/powerpoint/2010/main" val="1851922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Merriweather" panose="00000500000000000000" pitchFamily="2" charset="0"/>
              </a:rPr>
              <a:t>How could this put a victim at risk?</a:t>
            </a:r>
          </a:p>
          <a:p>
            <a:r>
              <a:rPr lang="en-US"/>
              <a:t>Encourage group engagement. </a:t>
            </a:r>
          </a:p>
          <a:p>
            <a:r>
              <a:rPr lang="en-US"/>
              <a:t>Can they tell where I am? </a:t>
            </a:r>
            <a:endParaRPr lang="en-GB"/>
          </a:p>
          <a:p>
            <a:endParaRPr lang="en-GB"/>
          </a:p>
        </p:txBody>
      </p:sp>
      <p:sp>
        <p:nvSpPr>
          <p:cNvPr id="4" name="Slide Number Placeholder 3"/>
          <p:cNvSpPr>
            <a:spLocks noGrp="1"/>
          </p:cNvSpPr>
          <p:nvPr>
            <p:ph type="sldNum" sz="quarter" idx="5"/>
          </p:nvPr>
        </p:nvSpPr>
        <p:spPr/>
        <p:txBody>
          <a:bodyPr/>
          <a:lstStyle/>
          <a:p>
            <a:fld id="{6DE9DE9B-2316-5D49-8A0E-A56AF4253FFE}" type="slidenum">
              <a:rPr lang="en-US" smtClean="0"/>
              <a:t>18</a:t>
            </a:fld>
            <a:endParaRPr lang="en-US"/>
          </a:p>
        </p:txBody>
      </p:sp>
    </p:spTree>
    <p:extLst>
      <p:ext uri="{BB962C8B-B14F-4D97-AF65-F5344CB8AC3E}">
        <p14:creationId xmlns:p14="http://schemas.microsoft.com/office/powerpoint/2010/main" val="3721192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workshop delegates	</a:t>
            </a:r>
          </a:p>
        </p:txBody>
      </p:sp>
      <p:sp>
        <p:nvSpPr>
          <p:cNvPr id="4" name="Slide Number Placeholder 3"/>
          <p:cNvSpPr>
            <a:spLocks noGrp="1"/>
          </p:cNvSpPr>
          <p:nvPr>
            <p:ph type="sldNum" sz="quarter" idx="5"/>
          </p:nvPr>
        </p:nvSpPr>
        <p:spPr/>
        <p:txBody>
          <a:bodyPr/>
          <a:lstStyle/>
          <a:p>
            <a:fld id="{6DE9DE9B-2316-5D49-8A0E-A56AF4253FFE}" type="slidenum">
              <a:rPr lang="en-US" smtClean="0"/>
              <a:t>19</a:t>
            </a:fld>
            <a:endParaRPr lang="en-US"/>
          </a:p>
        </p:txBody>
      </p:sp>
    </p:spTree>
    <p:extLst>
      <p:ext uri="{BB962C8B-B14F-4D97-AF65-F5344CB8AC3E}">
        <p14:creationId xmlns:p14="http://schemas.microsoft.com/office/powerpoint/2010/main" val="2636778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311F93-3C42-47A1-86F5-2EFA2F30B0A5}" type="slidenum">
              <a:rPr lang="en-GB" smtClean="0"/>
              <a:pPr fontAlgn="base">
                <a:spcBef>
                  <a:spcPct val="0"/>
                </a:spcBef>
                <a:spcAft>
                  <a:spcPct val="0"/>
                </a:spcAft>
                <a:defRPr/>
              </a:pPr>
              <a:t>31</a:t>
            </a:fld>
            <a:endParaRPr lang="en-GB"/>
          </a:p>
        </p:txBody>
      </p:sp>
      <p:sp>
        <p:nvSpPr>
          <p:cNvPr id="3481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3374961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F699-FACD-B629-BB53-D0DB506D96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DF85C7-D48D-954D-9B67-948E861F60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EA7CE8E-A241-58B6-25D9-C0F300A84A1B}"/>
              </a:ext>
            </a:extLst>
          </p:cNvPr>
          <p:cNvSpPr>
            <a:spLocks noGrp="1"/>
          </p:cNvSpPr>
          <p:nvPr>
            <p:ph type="dt" sz="half" idx="10"/>
          </p:nvPr>
        </p:nvSpPr>
        <p:spPr/>
        <p:txBody>
          <a:bodyPr/>
          <a:lstStyle/>
          <a:p>
            <a:fld id="{C3DA0DEF-A651-4E41-88E0-D2CD6398612C}" type="datetimeFigureOut">
              <a:rPr lang="en-GB" smtClean="0"/>
              <a:t>24/10/2024</a:t>
            </a:fld>
            <a:endParaRPr lang="en-GB"/>
          </a:p>
        </p:txBody>
      </p:sp>
      <p:sp>
        <p:nvSpPr>
          <p:cNvPr id="5" name="Footer Placeholder 4">
            <a:extLst>
              <a:ext uri="{FF2B5EF4-FFF2-40B4-BE49-F238E27FC236}">
                <a16:creationId xmlns:a16="http://schemas.microsoft.com/office/drawing/2014/main" id="{5656E712-60D9-22AB-DF28-6407F39846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0F7B61-174B-BC31-7AFD-3E44A9BFEA7E}"/>
              </a:ext>
            </a:extLst>
          </p:cNvPr>
          <p:cNvSpPr>
            <a:spLocks noGrp="1"/>
          </p:cNvSpPr>
          <p:nvPr>
            <p:ph type="sldNum" sz="quarter" idx="12"/>
          </p:nvPr>
        </p:nvSpPr>
        <p:spPr/>
        <p:txBody>
          <a:bodyPr/>
          <a:lstStyle/>
          <a:p>
            <a:fld id="{CB491AD8-1042-4E82-8CDF-A2CFB2A8B56F}" type="slidenum">
              <a:rPr lang="en-GB" smtClean="0"/>
              <a:t>‹#›</a:t>
            </a:fld>
            <a:endParaRPr lang="en-GB"/>
          </a:p>
        </p:txBody>
      </p:sp>
    </p:spTree>
    <p:extLst>
      <p:ext uri="{BB962C8B-B14F-4D97-AF65-F5344CB8AC3E}">
        <p14:creationId xmlns:p14="http://schemas.microsoft.com/office/powerpoint/2010/main" val="2596516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8B68-FC2F-37F8-7638-C6B7A96316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DC3D1A-85EE-9BD5-900F-125A26E429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882355-6BD8-BAB2-600B-0DED20A46E8F}"/>
              </a:ext>
            </a:extLst>
          </p:cNvPr>
          <p:cNvSpPr>
            <a:spLocks noGrp="1"/>
          </p:cNvSpPr>
          <p:nvPr>
            <p:ph type="dt" sz="half" idx="10"/>
          </p:nvPr>
        </p:nvSpPr>
        <p:spPr/>
        <p:txBody>
          <a:bodyPr/>
          <a:lstStyle/>
          <a:p>
            <a:fld id="{C3DA0DEF-A651-4E41-88E0-D2CD6398612C}" type="datetimeFigureOut">
              <a:rPr lang="en-GB" smtClean="0"/>
              <a:t>24/10/2024</a:t>
            </a:fld>
            <a:endParaRPr lang="en-GB"/>
          </a:p>
        </p:txBody>
      </p:sp>
      <p:sp>
        <p:nvSpPr>
          <p:cNvPr id="5" name="Footer Placeholder 4">
            <a:extLst>
              <a:ext uri="{FF2B5EF4-FFF2-40B4-BE49-F238E27FC236}">
                <a16:creationId xmlns:a16="http://schemas.microsoft.com/office/drawing/2014/main" id="{B374404B-6EC8-EB37-E690-D3B4387445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5A346A-6223-4657-5FE7-B891849ED6CE}"/>
              </a:ext>
            </a:extLst>
          </p:cNvPr>
          <p:cNvSpPr>
            <a:spLocks noGrp="1"/>
          </p:cNvSpPr>
          <p:nvPr>
            <p:ph type="sldNum" sz="quarter" idx="12"/>
          </p:nvPr>
        </p:nvSpPr>
        <p:spPr/>
        <p:txBody>
          <a:bodyPr/>
          <a:lstStyle/>
          <a:p>
            <a:fld id="{CB491AD8-1042-4E82-8CDF-A2CFB2A8B56F}" type="slidenum">
              <a:rPr lang="en-GB" smtClean="0"/>
              <a:t>‹#›</a:t>
            </a:fld>
            <a:endParaRPr lang="en-GB"/>
          </a:p>
        </p:txBody>
      </p:sp>
    </p:spTree>
    <p:extLst>
      <p:ext uri="{BB962C8B-B14F-4D97-AF65-F5344CB8AC3E}">
        <p14:creationId xmlns:p14="http://schemas.microsoft.com/office/powerpoint/2010/main" val="851210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69767A-7CDF-3EE7-E08C-06489AEF17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BB14F3-B73D-ADF1-FB89-D03ED7DBA5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B2E10-A36C-EA40-CDA1-B7E4FA79D01F}"/>
              </a:ext>
            </a:extLst>
          </p:cNvPr>
          <p:cNvSpPr>
            <a:spLocks noGrp="1"/>
          </p:cNvSpPr>
          <p:nvPr>
            <p:ph type="dt" sz="half" idx="10"/>
          </p:nvPr>
        </p:nvSpPr>
        <p:spPr/>
        <p:txBody>
          <a:bodyPr/>
          <a:lstStyle/>
          <a:p>
            <a:fld id="{C3DA0DEF-A651-4E41-88E0-D2CD6398612C}" type="datetimeFigureOut">
              <a:rPr lang="en-GB" smtClean="0"/>
              <a:t>24/10/2024</a:t>
            </a:fld>
            <a:endParaRPr lang="en-GB"/>
          </a:p>
        </p:txBody>
      </p:sp>
      <p:sp>
        <p:nvSpPr>
          <p:cNvPr id="5" name="Footer Placeholder 4">
            <a:extLst>
              <a:ext uri="{FF2B5EF4-FFF2-40B4-BE49-F238E27FC236}">
                <a16:creationId xmlns:a16="http://schemas.microsoft.com/office/drawing/2014/main" id="{62A86FFC-CF60-6315-705D-CBC5634FC9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949404-AF15-4A30-3040-1A6056EA72A2}"/>
              </a:ext>
            </a:extLst>
          </p:cNvPr>
          <p:cNvSpPr>
            <a:spLocks noGrp="1"/>
          </p:cNvSpPr>
          <p:nvPr>
            <p:ph type="sldNum" sz="quarter" idx="12"/>
          </p:nvPr>
        </p:nvSpPr>
        <p:spPr/>
        <p:txBody>
          <a:bodyPr/>
          <a:lstStyle/>
          <a:p>
            <a:fld id="{CB491AD8-1042-4E82-8CDF-A2CFB2A8B56F}" type="slidenum">
              <a:rPr lang="en-GB" smtClean="0"/>
              <a:t>‹#›</a:t>
            </a:fld>
            <a:endParaRPr lang="en-GB"/>
          </a:p>
        </p:txBody>
      </p:sp>
    </p:spTree>
    <p:extLst>
      <p:ext uri="{BB962C8B-B14F-4D97-AF65-F5344CB8AC3E}">
        <p14:creationId xmlns:p14="http://schemas.microsoft.com/office/powerpoint/2010/main" val="1647244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128CE-8C08-BCD2-2748-FB2E8E1F6D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DDC92E-0545-4B11-983E-DFE1F5770B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1666A9-299C-0CEB-C209-8BFEC539389B}"/>
              </a:ext>
            </a:extLst>
          </p:cNvPr>
          <p:cNvSpPr>
            <a:spLocks noGrp="1"/>
          </p:cNvSpPr>
          <p:nvPr>
            <p:ph type="dt" sz="half" idx="10"/>
          </p:nvPr>
        </p:nvSpPr>
        <p:spPr/>
        <p:txBody>
          <a:bodyPr/>
          <a:lstStyle/>
          <a:p>
            <a:fld id="{C3DA0DEF-A651-4E41-88E0-D2CD6398612C}" type="datetimeFigureOut">
              <a:rPr lang="en-GB" smtClean="0"/>
              <a:t>24/10/2024</a:t>
            </a:fld>
            <a:endParaRPr lang="en-GB"/>
          </a:p>
        </p:txBody>
      </p:sp>
      <p:sp>
        <p:nvSpPr>
          <p:cNvPr id="5" name="Footer Placeholder 4">
            <a:extLst>
              <a:ext uri="{FF2B5EF4-FFF2-40B4-BE49-F238E27FC236}">
                <a16:creationId xmlns:a16="http://schemas.microsoft.com/office/drawing/2014/main" id="{0103B4ED-E898-86B3-A703-184F0C5998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20AA05-658C-5B4E-1704-BD2C362470A4}"/>
              </a:ext>
            </a:extLst>
          </p:cNvPr>
          <p:cNvSpPr>
            <a:spLocks noGrp="1"/>
          </p:cNvSpPr>
          <p:nvPr>
            <p:ph type="sldNum" sz="quarter" idx="12"/>
          </p:nvPr>
        </p:nvSpPr>
        <p:spPr/>
        <p:txBody>
          <a:bodyPr/>
          <a:lstStyle/>
          <a:p>
            <a:fld id="{CB491AD8-1042-4E82-8CDF-A2CFB2A8B56F}" type="slidenum">
              <a:rPr lang="en-GB" smtClean="0"/>
              <a:t>‹#›</a:t>
            </a:fld>
            <a:endParaRPr lang="en-GB"/>
          </a:p>
        </p:txBody>
      </p:sp>
    </p:spTree>
    <p:extLst>
      <p:ext uri="{BB962C8B-B14F-4D97-AF65-F5344CB8AC3E}">
        <p14:creationId xmlns:p14="http://schemas.microsoft.com/office/powerpoint/2010/main" val="3937353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F32E-4EAA-D39C-7356-78D439B8BF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AF31FA-9795-03BE-584B-19B3FB6E57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63A8FF-8E9E-210D-B51A-BA92ACADD7EC}"/>
              </a:ext>
            </a:extLst>
          </p:cNvPr>
          <p:cNvSpPr>
            <a:spLocks noGrp="1"/>
          </p:cNvSpPr>
          <p:nvPr>
            <p:ph type="dt" sz="half" idx="10"/>
          </p:nvPr>
        </p:nvSpPr>
        <p:spPr/>
        <p:txBody>
          <a:bodyPr/>
          <a:lstStyle/>
          <a:p>
            <a:fld id="{C3DA0DEF-A651-4E41-88E0-D2CD6398612C}" type="datetimeFigureOut">
              <a:rPr lang="en-GB" smtClean="0"/>
              <a:t>24/10/2024</a:t>
            </a:fld>
            <a:endParaRPr lang="en-GB"/>
          </a:p>
        </p:txBody>
      </p:sp>
      <p:sp>
        <p:nvSpPr>
          <p:cNvPr id="5" name="Footer Placeholder 4">
            <a:extLst>
              <a:ext uri="{FF2B5EF4-FFF2-40B4-BE49-F238E27FC236}">
                <a16:creationId xmlns:a16="http://schemas.microsoft.com/office/drawing/2014/main" id="{F7DE7007-BEE1-69E9-BD88-4E56E7C4F9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6EACA2-01F6-DA8D-2A75-C6DA40D97759}"/>
              </a:ext>
            </a:extLst>
          </p:cNvPr>
          <p:cNvSpPr>
            <a:spLocks noGrp="1"/>
          </p:cNvSpPr>
          <p:nvPr>
            <p:ph type="sldNum" sz="quarter" idx="12"/>
          </p:nvPr>
        </p:nvSpPr>
        <p:spPr/>
        <p:txBody>
          <a:bodyPr/>
          <a:lstStyle/>
          <a:p>
            <a:fld id="{CB491AD8-1042-4E82-8CDF-A2CFB2A8B56F}" type="slidenum">
              <a:rPr lang="en-GB" smtClean="0"/>
              <a:t>‹#›</a:t>
            </a:fld>
            <a:endParaRPr lang="en-GB"/>
          </a:p>
        </p:txBody>
      </p:sp>
    </p:spTree>
    <p:extLst>
      <p:ext uri="{BB962C8B-B14F-4D97-AF65-F5344CB8AC3E}">
        <p14:creationId xmlns:p14="http://schemas.microsoft.com/office/powerpoint/2010/main" val="178166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56C5B-5444-2013-D4DD-C6E9649AAC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D66B93-A09B-3BC6-C021-9CADAE9D21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A23593-5265-3E1A-02BD-FD71013F56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492A758-9B52-63FD-3ED6-DFE7BF3A8375}"/>
              </a:ext>
            </a:extLst>
          </p:cNvPr>
          <p:cNvSpPr>
            <a:spLocks noGrp="1"/>
          </p:cNvSpPr>
          <p:nvPr>
            <p:ph type="dt" sz="half" idx="10"/>
          </p:nvPr>
        </p:nvSpPr>
        <p:spPr/>
        <p:txBody>
          <a:bodyPr/>
          <a:lstStyle/>
          <a:p>
            <a:fld id="{C3DA0DEF-A651-4E41-88E0-D2CD6398612C}" type="datetimeFigureOut">
              <a:rPr lang="en-GB" smtClean="0"/>
              <a:t>24/10/2024</a:t>
            </a:fld>
            <a:endParaRPr lang="en-GB"/>
          </a:p>
        </p:txBody>
      </p:sp>
      <p:sp>
        <p:nvSpPr>
          <p:cNvPr id="6" name="Footer Placeholder 5">
            <a:extLst>
              <a:ext uri="{FF2B5EF4-FFF2-40B4-BE49-F238E27FC236}">
                <a16:creationId xmlns:a16="http://schemas.microsoft.com/office/drawing/2014/main" id="{7205C42C-FB04-F193-C35C-33D0E462F2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1DDD57-7223-08C8-6D56-18B4AD924E62}"/>
              </a:ext>
            </a:extLst>
          </p:cNvPr>
          <p:cNvSpPr>
            <a:spLocks noGrp="1"/>
          </p:cNvSpPr>
          <p:nvPr>
            <p:ph type="sldNum" sz="quarter" idx="12"/>
          </p:nvPr>
        </p:nvSpPr>
        <p:spPr/>
        <p:txBody>
          <a:bodyPr/>
          <a:lstStyle/>
          <a:p>
            <a:fld id="{CB491AD8-1042-4E82-8CDF-A2CFB2A8B56F}" type="slidenum">
              <a:rPr lang="en-GB" smtClean="0"/>
              <a:t>‹#›</a:t>
            </a:fld>
            <a:endParaRPr lang="en-GB"/>
          </a:p>
        </p:txBody>
      </p:sp>
    </p:spTree>
    <p:extLst>
      <p:ext uri="{BB962C8B-B14F-4D97-AF65-F5344CB8AC3E}">
        <p14:creationId xmlns:p14="http://schemas.microsoft.com/office/powerpoint/2010/main" val="2816279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3FD-ACB5-CEC1-513E-ADABC03C736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7D7C8BE-30F8-AA83-F309-A22923CD30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DFC088-1B68-D9AD-EDD4-BCCD8FD0DD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4E08993-3225-7C41-72DE-2E21F883C8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A83747-0841-FAA4-A12B-57BD3ECE9E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DC1348-0EB7-959C-60F6-1CC408DDA534}"/>
              </a:ext>
            </a:extLst>
          </p:cNvPr>
          <p:cNvSpPr>
            <a:spLocks noGrp="1"/>
          </p:cNvSpPr>
          <p:nvPr>
            <p:ph type="dt" sz="half" idx="10"/>
          </p:nvPr>
        </p:nvSpPr>
        <p:spPr/>
        <p:txBody>
          <a:bodyPr/>
          <a:lstStyle/>
          <a:p>
            <a:fld id="{C3DA0DEF-A651-4E41-88E0-D2CD6398612C}" type="datetimeFigureOut">
              <a:rPr lang="en-GB" smtClean="0"/>
              <a:t>24/10/2024</a:t>
            </a:fld>
            <a:endParaRPr lang="en-GB"/>
          </a:p>
        </p:txBody>
      </p:sp>
      <p:sp>
        <p:nvSpPr>
          <p:cNvPr id="8" name="Footer Placeholder 7">
            <a:extLst>
              <a:ext uri="{FF2B5EF4-FFF2-40B4-BE49-F238E27FC236}">
                <a16:creationId xmlns:a16="http://schemas.microsoft.com/office/drawing/2014/main" id="{1C3BEB73-220B-B24E-4BA4-F5BB7DB7F1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821F575-11F9-25B7-F0F9-64E52CE0CC6F}"/>
              </a:ext>
            </a:extLst>
          </p:cNvPr>
          <p:cNvSpPr>
            <a:spLocks noGrp="1"/>
          </p:cNvSpPr>
          <p:nvPr>
            <p:ph type="sldNum" sz="quarter" idx="12"/>
          </p:nvPr>
        </p:nvSpPr>
        <p:spPr/>
        <p:txBody>
          <a:bodyPr/>
          <a:lstStyle/>
          <a:p>
            <a:fld id="{CB491AD8-1042-4E82-8CDF-A2CFB2A8B56F}" type="slidenum">
              <a:rPr lang="en-GB" smtClean="0"/>
              <a:t>‹#›</a:t>
            </a:fld>
            <a:endParaRPr lang="en-GB"/>
          </a:p>
        </p:txBody>
      </p:sp>
    </p:spTree>
    <p:extLst>
      <p:ext uri="{BB962C8B-B14F-4D97-AF65-F5344CB8AC3E}">
        <p14:creationId xmlns:p14="http://schemas.microsoft.com/office/powerpoint/2010/main" val="3713023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64E5D-0ECA-3F4F-37E1-02336003A56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917100-7A5C-1369-AA0A-D99829FF63CB}"/>
              </a:ext>
            </a:extLst>
          </p:cNvPr>
          <p:cNvSpPr>
            <a:spLocks noGrp="1"/>
          </p:cNvSpPr>
          <p:nvPr>
            <p:ph type="dt" sz="half" idx="10"/>
          </p:nvPr>
        </p:nvSpPr>
        <p:spPr/>
        <p:txBody>
          <a:bodyPr/>
          <a:lstStyle/>
          <a:p>
            <a:fld id="{C3DA0DEF-A651-4E41-88E0-D2CD6398612C}" type="datetimeFigureOut">
              <a:rPr lang="en-GB" smtClean="0"/>
              <a:t>24/10/2024</a:t>
            </a:fld>
            <a:endParaRPr lang="en-GB"/>
          </a:p>
        </p:txBody>
      </p:sp>
      <p:sp>
        <p:nvSpPr>
          <p:cNvPr id="4" name="Footer Placeholder 3">
            <a:extLst>
              <a:ext uri="{FF2B5EF4-FFF2-40B4-BE49-F238E27FC236}">
                <a16:creationId xmlns:a16="http://schemas.microsoft.com/office/drawing/2014/main" id="{C854A9A7-71E7-14CA-2086-32CF991EEB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0A1530-E730-298F-3974-F0B8F3A3B297}"/>
              </a:ext>
            </a:extLst>
          </p:cNvPr>
          <p:cNvSpPr>
            <a:spLocks noGrp="1"/>
          </p:cNvSpPr>
          <p:nvPr>
            <p:ph type="sldNum" sz="quarter" idx="12"/>
          </p:nvPr>
        </p:nvSpPr>
        <p:spPr/>
        <p:txBody>
          <a:bodyPr/>
          <a:lstStyle/>
          <a:p>
            <a:fld id="{CB491AD8-1042-4E82-8CDF-A2CFB2A8B56F}" type="slidenum">
              <a:rPr lang="en-GB" smtClean="0"/>
              <a:t>‹#›</a:t>
            </a:fld>
            <a:endParaRPr lang="en-GB"/>
          </a:p>
        </p:txBody>
      </p:sp>
    </p:spTree>
    <p:extLst>
      <p:ext uri="{BB962C8B-B14F-4D97-AF65-F5344CB8AC3E}">
        <p14:creationId xmlns:p14="http://schemas.microsoft.com/office/powerpoint/2010/main" val="337633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18A4BB-4ECF-D1DB-9A16-793D8A3BC515}"/>
              </a:ext>
            </a:extLst>
          </p:cNvPr>
          <p:cNvSpPr>
            <a:spLocks noGrp="1"/>
          </p:cNvSpPr>
          <p:nvPr>
            <p:ph type="dt" sz="half" idx="10"/>
          </p:nvPr>
        </p:nvSpPr>
        <p:spPr/>
        <p:txBody>
          <a:bodyPr/>
          <a:lstStyle/>
          <a:p>
            <a:fld id="{C3DA0DEF-A651-4E41-88E0-D2CD6398612C}" type="datetimeFigureOut">
              <a:rPr lang="en-GB" smtClean="0"/>
              <a:t>24/10/2024</a:t>
            </a:fld>
            <a:endParaRPr lang="en-GB"/>
          </a:p>
        </p:txBody>
      </p:sp>
      <p:sp>
        <p:nvSpPr>
          <p:cNvPr id="3" name="Footer Placeholder 2">
            <a:extLst>
              <a:ext uri="{FF2B5EF4-FFF2-40B4-BE49-F238E27FC236}">
                <a16:creationId xmlns:a16="http://schemas.microsoft.com/office/drawing/2014/main" id="{2E436746-A0E3-8D1F-5287-AF4F287FA80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F84B50-5C66-FD82-ED5D-18C9C7A5F057}"/>
              </a:ext>
            </a:extLst>
          </p:cNvPr>
          <p:cNvSpPr>
            <a:spLocks noGrp="1"/>
          </p:cNvSpPr>
          <p:nvPr>
            <p:ph type="sldNum" sz="quarter" idx="12"/>
          </p:nvPr>
        </p:nvSpPr>
        <p:spPr/>
        <p:txBody>
          <a:bodyPr/>
          <a:lstStyle/>
          <a:p>
            <a:fld id="{CB491AD8-1042-4E82-8CDF-A2CFB2A8B56F}" type="slidenum">
              <a:rPr lang="en-GB" smtClean="0"/>
              <a:t>‹#›</a:t>
            </a:fld>
            <a:endParaRPr lang="en-GB"/>
          </a:p>
        </p:txBody>
      </p:sp>
    </p:spTree>
    <p:extLst>
      <p:ext uri="{BB962C8B-B14F-4D97-AF65-F5344CB8AC3E}">
        <p14:creationId xmlns:p14="http://schemas.microsoft.com/office/powerpoint/2010/main" val="645913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F8260-2A06-95BF-7519-BF5F8B7B0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4CD2713-514E-539F-865C-18E7F58F23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5FE095E-199D-983C-9CF8-6B72DCD38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6B0B94-8594-AA85-1EDA-2D34367719A3}"/>
              </a:ext>
            </a:extLst>
          </p:cNvPr>
          <p:cNvSpPr>
            <a:spLocks noGrp="1"/>
          </p:cNvSpPr>
          <p:nvPr>
            <p:ph type="dt" sz="half" idx="10"/>
          </p:nvPr>
        </p:nvSpPr>
        <p:spPr/>
        <p:txBody>
          <a:bodyPr/>
          <a:lstStyle/>
          <a:p>
            <a:fld id="{C3DA0DEF-A651-4E41-88E0-D2CD6398612C}" type="datetimeFigureOut">
              <a:rPr lang="en-GB" smtClean="0"/>
              <a:t>24/10/2024</a:t>
            </a:fld>
            <a:endParaRPr lang="en-GB"/>
          </a:p>
        </p:txBody>
      </p:sp>
      <p:sp>
        <p:nvSpPr>
          <p:cNvPr id="6" name="Footer Placeholder 5">
            <a:extLst>
              <a:ext uri="{FF2B5EF4-FFF2-40B4-BE49-F238E27FC236}">
                <a16:creationId xmlns:a16="http://schemas.microsoft.com/office/drawing/2014/main" id="{6DFE4B3D-C49C-6D08-5DF9-D0256E0F22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512668-33C3-1618-CD91-0455978B01FB}"/>
              </a:ext>
            </a:extLst>
          </p:cNvPr>
          <p:cNvSpPr>
            <a:spLocks noGrp="1"/>
          </p:cNvSpPr>
          <p:nvPr>
            <p:ph type="sldNum" sz="quarter" idx="12"/>
          </p:nvPr>
        </p:nvSpPr>
        <p:spPr/>
        <p:txBody>
          <a:bodyPr/>
          <a:lstStyle/>
          <a:p>
            <a:fld id="{CB491AD8-1042-4E82-8CDF-A2CFB2A8B56F}" type="slidenum">
              <a:rPr lang="en-GB" smtClean="0"/>
              <a:t>‹#›</a:t>
            </a:fld>
            <a:endParaRPr lang="en-GB"/>
          </a:p>
        </p:txBody>
      </p:sp>
    </p:spTree>
    <p:extLst>
      <p:ext uri="{BB962C8B-B14F-4D97-AF65-F5344CB8AC3E}">
        <p14:creationId xmlns:p14="http://schemas.microsoft.com/office/powerpoint/2010/main" val="3597718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B7FB8-8C8E-1E8D-1858-11E80DD289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1EB9030-ED2B-940A-B34C-DF34359D5E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E9869D0-6E8F-E779-E944-970847B857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070CD-8ED4-14E3-A680-62B6FCB08E45}"/>
              </a:ext>
            </a:extLst>
          </p:cNvPr>
          <p:cNvSpPr>
            <a:spLocks noGrp="1"/>
          </p:cNvSpPr>
          <p:nvPr>
            <p:ph type="dt" sz="half" idx="10"/>
          </p:nvPr>
        </p:nvSpPr>
        <p:spPr/>
        <p:txBody>
          <a:bodyPr/>
          <a:lstStyle/>
          <a:p>
            <a:fld id="{C3DA0DEF-A651-4E41-88E0-D2CD6398612C}" type="datetimeFigureOut">
              <a:rPr lang="en-GB" smtClean="0"/>
              <a:t>24/10/2024</a:t>
            </a:fld>
            <a:endParaRPr lang="en-GB"/>
          </a:p>
        </p:txBody>
      </p:sp>
      <p:sp>
        <p:nvSpPr>
          <p:cNvPr id="6" name="Footer Placeholder 5">
            <a:extLst>
              <a:ext uri="{FF2B5EF4-FFF2-40B4-BE49-F238E27FC236}">
                <a16:creationId xmlns:a16="http://schemas.microsoft.com/office/drawing/2014/main" id="{2A6DA21D-42B9-E13A-99BA-0EE28702490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77B23-6C49-FA14-A90F-59EBF5FED08E}"/>
              </a:ext>
            </a:extLst>
          </p:cNvPr>
          <p:cNvSpPr>
            <a:spLocks noGrp="1"/>
          </p:cNvSpPr>
          <p:nvPr>
            <p:ph type="sldNum" sz="quarter" idx="12"/>
          </p:nvPr>
        </p:nvSpPr>
        <p:spPr/>
        <p:txBody>
          <a:bodyPr/>
          <a:lstStyle/>
          <a:p>
            <a:fld id="{CB491AD8-1042-4E82-8CDF-A2CFB2A8B56F}" type="slidenum">
              <a:rPr lang="en-GB" smtClean="0"/>
              <a:t>‹#›</a:t>
            </a:fld>
            <a:endParaRPr lang="en-GB"/>
          </a:p>
        </p:txBody>
      </p:sp>
    </p:spTree>
    <p:extLst>
      <p:ext uri="{BB962C8B-B14F-4D97-AF65-F5344CB8AC3E}">
        <p14:creationId xmlns:p14="http://schemas.microsoft.com/office/powerpoint/2010/main" val="1785684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856CB0-56F7-C022-91CE-E793B0605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5B56F0-EA21-8E49-4030-97AF8C896B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9CEA77-55A0-F7E6-1909-128CE8006E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A0DEF-A651-4E41-88E0-D2CD6398612C}" type="datetimeFigureOut">
              <a:rPr lang="en-GB" smtClean="0"/>
              <a:t>24/10/2024</a:t>
            </a:fld>
            <a:endParaRPr lang="en-GB"/>
          </a:p>
        </p:txBody>
      </p:sp>
      <p:sp>
        <p:nvSpPr>
          <p:cNvPr id="5" name="Footer Placeholder 4">
            <a:extLst>
              <a:ext uri="{FF2B5EF4-FFF2-40B4-BE49-F238E27FC236}">
                <a16:creationId xmlns:a16="http://schemas.microsoft.com/office/drawing/2014/main" id="{A386E8EF-75DE-D6DB-CEBE-8FCEF3E7B3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3CF3F8-A3A1-A04D-B053-3C1C0A11C4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91AD8-1042-4E82-8CDF-A2CFB2A8B56F}" type="slidenum">
              <a:rPr lang="en-GB" smtClean="0"/>
              <a:t>‹#›</a:t>
            </a:fld>
            <a:endParaRPr lang="en-GB"/>
          </a:p>
        </p:txBody>
      </p:sp>
    </p:spTree>
    <p:extLst>
      <p:ext uri="{BB962C8B-B14F-4D97-AF65-F5344CB8AC3E}">
        <p14:creationId xmlns:p14="http://schemas.microsoft.com/office/powerpoint/2010/main" val="4216440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lVnwHMBoBqY?feature=oembed"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ncsc.gov.uk/guidance/setting-two-factor-authentication-2fa"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stalking.service@stopdomesticabuse.cjsm.net" TargetMode="External"/><Relationship Id="rId2" Type="http://schemas.openxmlformats.org/officeDocument/2006/relationships/hyperlink" Target="mailto:stalking@stopdomesticabuse.uk"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247F3-156C-AB1C-3738-8544018EB2CF}"/>
              </a:ext>
            </a:extLst>
          </p:cNvPr>
          <p:cNvSpPr>
            <a:spLocks noGrp="1"/>
          </p:cNvSpPr>
          <p:nvPr>
            <p:ph type="ctrTitle"/>
          </p:nvPr>
        </p:nvSpPr>
        <p:spPr>
          <a:xfrm>
            <a:off x="1375873" y="2059062"/>
            <a:ext cx="9440254" cy="859899"/>
          </a:xfrm>
        </p:spPr>
        <p:txBody>
          <a:bodyPr>
            <a:normAutofit/>
          </a:bodyPr>
          <a:lstStyle/>
          <a:p>
            <a:r>
              <a:rPr lang="en-US" sz="4800" b="1" dirty="0">
                <a:solidFill>
                  <a:srgbClr val="C86A35"/>
                </a:solidFill>
                <a:latin typeface="Merriweather" panose="00000500000000000000" pitchFamily="2" charset="0"/>
              </a:rPr>
              <a:t>Young People &amp; Stalking</a:t>
            </a:r>
            <a:endParaRPr lang="en-GB" sz="4800" b="1" dirty="0">
              <a:solidFill>
                <a:srgbClr val="C86A35"/>
              </a:solidFill>
              <a:latin typeface="Merriweather" panose="00000500000000000000" pitchFamily="2" charset="0"/>
            </a:endParaRPr>
          </a:p>
        </p:txBody>
      </p:sp>
      <p:pic>
        <p:nvPicPr>
          <p:cNvPr id="10" name="Picture 9" descr="A black and orange text&#10;&#10;Description automatically generated with low confidence">
            <a:extLst>
              <a:ext uri="{FF2B5EF4-FFF2-40B4-BE49-F238E27FC236}">
                <a16:creationId xmlns:a16="http://schemas.microsoft.com/office/drawing/2014/main" id="{2B14327B-15C9-7432-2372-CA583A53E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2410" y="0"/>
            <a:ext cx="2149590" cy="1520890"/>
          </a:xfrm>
          <a:prstGeom prst="rect">
            <a:avLst/>
          </a:prstGeom>
        </p:spPr>
      </p:pic>
      <p:pic>
        <p:nvPicPr>
          <p:cNvPr id="12" name="Picture 11" descr="A picture containing text, font, screenshot, graphics&#10;&#10;Description automatically generated">
            <a:extLst>
              <a:ext uri="{FF2B5EF4-FFF2-40B4-BE49-F238E27FC236}">
                <a16:creationId xmlns:a16="http://schemas.microsoft.com/office/drawing/2014/main" id="{8A9E47E7-54A1-1842-CBF1-1976DB04D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9716" y="5176932"/>
            <a:ext cx="3205066" cy="1602533"/>
          </a:xfrm>
          <a:prstGeom prst="rect">
            <a:avLst/>
          </a:prstGeom>
        </p:spPr>
      </p:pic>
      <p:pic>
        <p:nvPicPr>
          <p:cNvPr id="14" name="Picture 13" descr="A picture containing text, font, screenshot, graphics&#10;&#10;Description automatically generated">
            <a:extLst>
              <a:ext uri="{FF2B5EF4-FFF2-40B4-BE49-F238E27FC236}">
                <a16:creationId xmlns:a16="http://schemas.microsoft.com/office/drawing/2014/main" id="{EF606127-15FA-4B10-8BCF-452B853F5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6924" y="5228926"/>
            <a:ext cx="4142792" cy="1498547"/>
          </a:xfrm>
          <a:prstGeom prst="rect">
            <a:avLst/>
          </a:prstGeom>
        </p:spPr>
      </p:pic>
    </p:spTree>
    <p:extLst>
      <p:ext uri="{BB962C8B-B14F-4D97-AF65-F5344CB8AC3E}">
        <p14:creationId xmlns:p14="http://schemas.microsoft.com/office/powerpoint/2010/main" val="2747483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B5918-3622-D8BD-B0FC-E30D0BDCED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8AC7D9-1835-D63B-3528-8ED61FB2129D}"/>
              </a:ext>
            </a:extLst>
          </p:cNvPr>
          <p:cNvSpPr>
            <a:spLocks noGrp="1"/>
          </p:cNvSpPr>
          <p:nvPr>
            <p:ph idx="1"/>
          </p:nvPr>
        </p:nvSpPr>
        <p:spPr>
          <a:xfrm>
            <a:off x="838200" y="2058890"/>
            <a:ext cx="10515600" cy="4351338"/>
          </a:xfrm>
        </p:spPr>
        <p:txBody>
          <a:bodyPr/>
          <a:lstStyle/>
          <a:p>
            <a:r>
              <a:rPr lang="en-US" b="0" i="0" dirty="0">
                <a:effectLst/>
              </a:rPr>
              <a:t>ANYONE can be a victim of stalking</a:t>
            </a:r>
          </a:p>
          <a:p>
            <a:r>
              <a:rPr lang="en-US" b="0" i="0" dirty="0">
                <a:effectLst/>
              </a:rPr>
              <a:t>ANY AGE – We have support victims whose stalking begun when they were 10 years of age and elderly victims.</a:t>
            </a:r>
            <a:endParaRPr lang="en-US" dirty="0"/>
          </a:p>
          <a:p>
            <a:r>
              <a:rPr lang="en-US" b="0" i="0" dirty="0">
                <a:effectLst/>
              </a:rPr>
              <a:t>ALL </a:t>
            </a:r>
            <a:r>
              <a:rPr lang="en-US" dirty="0"/>
              <a:t>VICTIMS are</a:t>
            </a:r>
            <a:r>
              <a:rPr lang="en-US" b="0" i="0" dirty="0">
                <a:effectLst/>
              </a:rPr>
              <a:t> spread across the entire socio-economic spectrum and a large proportion (38%) are professionals. </a:t>
            </a:r>
            <a:endParaRPr lang="en-US" dirty="0"/>
          </a:p>
          <a:p>
            <a:r>
              <a:rPr lang="en-US" dirty="0"/>
              <a:t>A</a:t>
            </a:r>
            <a:r>
              <a:rPr lang="en-US" b="0" i="0" dirty="0">
                <a:effectLst/>
              </a:rPr>
              <a:t>nyone can become a victim of stalking and the only way to avoid doing so would be to avoid the social world.</a:t>
            </a:r>
            <a:endParaRPr lang="en-GB" dirty="0"/>
          </a:p>
          <a:p>
            <a:endParaRPr lang="en-GB" dirty="0"/>
          </a:p>
        </p:txBody>
      </p:sp>
      <p:sp>
        <p:nvSpPr>
          <p:cNvPr id="4" name="Rectangle 3">
            <a:extLst>
              <a:ext uri="{FF2B5EF4-FFF2-40B4-BE49-F238E27FC236}">
                <a16:creationId xmlns:a16="http://schemas.microsoft.com/office/drawing/2014/main" id="{8FA23167-9686-63E4-C863-474B0A7BAEB9}"/>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A3716461-05F3-7CFC-6A66-F90C5E71B993}"/>
              </a:ext>
            </a:extLst>
          </p:cNvPr>
          <p:cNvSpPr>
            <a:spLocks noGrp="1"/>
          </p:cNvSpPr>
          <p:nvPr>
            <p:ph type="title"/>
          </p:nvPr>
        </p:nvSpPr>
        <p:spPr>
          <a:xfrm>
            <a:off x="838200" y="193142"/>
            <a:ext cx="10515600" cy="1325563"/>
          </a:xfrm>
        </p:spPr>
        <p:txBody>
          <a:bodyPr>
            <a:normAutofit/>
          </a:bodyPr>
          <a:lstStyle/>
          <a:p>
            <a:r>
              <a:rPr lang="en-US" sz="3200" b="1" i="0" dirty="0">
                <a:solidFill>
                  <a:schemeClr val="bg1"/>
                </a:solidFill>
                <a:effectLst/>
                <a:latin typeface="Merriweather Bold" panose="00000800000000000000" pitchFamily="2" charset="0"/>
              </a:rPr>
              <a:t>Who </a:t>
            </a:r>
            <a:r>
              <a:rPr lang="en-US" sz="3200" b="1" dirty="0">
                <a:solidFill>
                  <a:schemeClr val="bg1"/>
                </a:solidFill>
                <a:latin typeface="Merriweather Bold" panose="00000800000000000000" pitchFamily="2" charset="0"/>
              </a:rPr>
              <a:t>can be a</a:t>
            </a:r>
            <a:r>
              <a:rPr lang="en-US" sz="3200" b="1" i="0" dirty="0">
                <a:solidFill>
                  <a:schemeClr val="bg1"/>
                </a:solidFill>
                <a:effectLst/>
                <a:latin typeface="Merriweather Bold" panose="00000800000000000000" pitchFamily="2" charset="0"/>
              </a:rPr>
              <a:t> victim of stalking?</a:t>
            </a:r>
            <a:endParaRPr lang="en-GB" sz="3200" dirty="0">
              <a:solidFill>
                <a:schemeClr val="bg1"/>
              </a:solidFill>
              <a:latin typeface="Merriweather Bold" panose="00000800000000000000" pitchFamily="2" charset="0"/>
            </a:endParaRPr>
          </a:p>
        </p:txBody>
      </p:sp>
      <p:pic>
        <p:nvPicPr>
          <p:cNvPr id="6" name="Picture 2" descr="A picture containing text, font, screenshot, graphics&#10;&#10;Description automatically generated">
            <a:extLst>
              <a:ext uri="{FF2B5EF4-FFF2-40B4-BE49-F238E27FC236}">
                <a16:creationId xmlns:a16="http://schemas.microsoft.com/office/drawing/2014/main" id="{6578FAFB-1713-9814-EE9A-86F089E3B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9433" y="5411458"/>
            <a:ext cx="3298446" cy="1253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background with white text&#10;&#10;Description automatically generated with low confidence">
            <a:extLst>
              <a:ext uri="{FF2B5EF4-FFF2-40B4-BE49-F238E27FC236}">
                <a16:creationId xmlns:a16="http://schemas.microsoft.com/office/drawing/2014/main" id="{BFF106FE-76DB-E657-1020-55D9923A7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4291960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BA661-DFB5-678F-DD5A-2C5FFDBF37D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0EC77-E27D-C946-8F0A-56049C6BCB3E}"/>
              </a:ext>
            </a:extLst>
          </p:cNvPr>
          <p:cNvSpPr>
            <a:spLocks noGrp="1"/>
          </p:cNvSpPr>
          <p:nvPr>
            <p:ph idx="1"/>
          </p:nvPr>
        </p:nvSpPr>
        <p:spPr>
          <a:xfrm>
            <a:off x="838200" y="2058890"/>
            <a:ext cx="10515600" cy="4351338"/>
          </a:xfrm>
        </p:spPr>
        <p:txBody>
          <a:bodyPr>
            <a:normAutofit fontScale="92500" lnSpcReduction="10000"/>
          </a:bodyPr>
          <a:lstStyle/>
          <a:p>
            <a:r>
              <a:rPr lang="en-US" dirty="0" err="1">
                <a:solidFill>
                  <a:srgbClr val="000000"/>
                </a:solidFill>
                <a:latin typeface="Esface"/>
              </a:rPr>
              <a:t>Normalisation</a:t>
            </a:r>
            <a:r>
              <a:rPr lang="en-US" dirty="0">
                <a:solidFill>
                  <a:srgbClr val="000000"/>
                </a:solidFill>
                <a:latin typeface="Esface"/>
              </a:rPr>
              <a:t> of stalking.</a:t>
            </a:r>
          </a:p>
          <a:p>
            <a:r>
              <a:rPr lang="en-US" b="0" i="0" dirty="0">
                <a:solidFill>
                  <a:srgbClr val="000000"/>
                </a:solidFill>
                <a:effectLst/>
                <a:latin typeface="Esface"/>
              </a:rPr>
              <a:t>Moving away from home to university.</a:t>
            </a:r>
          </a:p>
          <a:p>
            <a:r>
              <a:rPr lang="en-US" dirty="0">
                <a:effectLst/>
                <a:latin typeface="-apple-system"/>
              </a:rPr>
              <a:t>Excitement of attention from older men/women; Making them feel more mature. </a:t>
            </a:r>
          </a:p>
          <a:p>
            <a:pPr rtl="0"/>
            <a:r>
              <a:rPr lang="en-US" dirty="0">
                <a:solidFill>
                  <a:srgbClr val="000000"/>
                </a:solidFill>
                <a:latin typeface="Esface"/>
              </a:rPr>
              <a:t>Lack of understanding; what stalking is?</a:t>
            </a:r>
          </a:p>
          <a:p>
            <a:r>
              <a:rPr lang="en-US" dirty="0">
                <a:solidFill>
                  <a:srgbClr val="000000"/>
                </a:solidFill>
                <a:latin typeface="Esface"/>
              </a:rPr>
              <a:t>H</a:t>
            </a:r>
            <a:r>
              <a:rPr lang="en-US" b="0" i="0" dirty="0">
                <a:solidFill>
                  <a:srgbClr val="000000"/>
                </a:solidFill>
                <a:effectLst/>
                <a:latin typeface="Esface"/>
              </a:rPr>
              <a:t>igh levels of social media</a:t>
            </a:r>
            <a:endParaRPr lang="en-US" dirty="0"/>
          </a:p>
          <a:p>
            <a:pPr rtl="0"/>
            <a:r>
              <a:rPr lang="en-US" dirty="0"/>
              <a:t>Unaware of the risks of social media and uploading of personal information/locations </a:t>
            </a:r>
            <a:endParaRPr lang="en-US" dirty="0">
              <a:solidFill>
                <a:srgbClr val="000000"/>
              </a:solidFill>
              <a:latin typeface="Esface"/>
            </a:endParaRPr>
          </a:p>
          <a:p>
            <a:r>
              <a:rPr lang="en-US" dirty="0"/>
              <a:t>Having large amounts of followers; not knowing who the stalker is or that they are being stalked due to the volume of people looking at their social media.</a:t>
            </a:r>
            <a:endParaRPr lang="en-US" b="0" i="0" dirty="0">
              <a:solidFill>
                <a:srgbClr val="000000"/>
              </a:solidFill>
              <a:effectLst/>
              <a:latin typeface="Esface"/>
            </a:endParaRPr>
          </a:p>
          <a:p>
            <a:endParaRPr lang="en-GB" dirty="0"/>
          </a:p>
        </p:txBody>
      </p:sp>
      <p:sp>
        <p:nvSpPr>
          <p:cNvPr id="4" name="Rectangle 3">
            <a:extLst>
              <a:ext uri="{FF2B5EF4-FFF2-40B4-BE49-F238E27FC236}">
                <a16:creationId xmlns:a16="http://schemas.microsoft.com/office/drawing/2014/main" id="{0FAABD0A-047D-F1DC-15D9-8D7A8DCB10EB}"/>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19A8AB2F-2552-3322-C44E-E764085D1142}"/>
              </a:ext>
            </a:extLst>
          </p:cNvPr>
          <p:cNvSpPr>
            <a:spLocks noGrp="1"/>
          </p:cNvSpPr>
          <p:nvPr>
            <p:ph type="title"/>
          </p:nvPr>
        </p:nvSpPr>
        <p:spPr>
          <a:xfrm>
            <a:off x="838200" y="193142"/>
            <a:ext cx="10515600" cy="1325563"/>
          </a:xfrm>
        </p:spPr>
        <p:txBody>
          <a:bodyPr>
            <a:normAutofit/>
          </a:bodyPr>
          <a:lstStyle/>
          <a:p>
            <a:r>
              <a:rPr lang="en-US" sz="3200" dirty="0">
                <a:solidFill>
                  <a:schemeClr val="bg1"/>
                </a:solidFill>
                <a:latin typeface="Merriweather Bold" panose="00000800000000000000" pitchFamily="2" charset="0"/>
              </a:rPr>
              <a:t>Why are young people so at risk?</a:t>
            </a:r>
            <a:endParaRPr lang="en-GB" sz="3200" dirty="0">
              <a:solidFill>
                <a:schemeClr val="bg1"/>
              </a:solidFill>
              <a:latin typeface="Merriweather Bold" panose="00000800000000000000" pitchFamily="2" charset="0"/>
            </a:endParaRPr>
          </a:p>
        </p:txBody>
      </p:sp>
      <p:pic>
        <p:nvPicPr>
          <p:cNvPr id="7" name="Picture 6" descr="A black background with white text&#10;&#10;Description automatically generated with low confidence">
            <a:extLst>
              <a:ext uri="{FF2B5EF4-FFF2-40B4-BE49-F238E27FC236}">
                <a16:creationId xmlns:a16="http://schemas.microsoft.com/office/drawing/2014/main" id="{00CEBE0A-1372-9B21-0E9A-9A0BF9509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3555203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8625-E262-484D-417B-584512376DB0}"/>
              </a:ext>
            </a:extLst>
          </p:cNvPr>
          <p:cNvSpPr>
            <a:spLocks noGrp="1"/>
          </p:cNvSpPr>
          <p:nvPr>
            <p:ph type="title"/>
          </p:nvPr>
        </p:nvSpPr>
        <p:spPr/>
        <p:txBody>
          <a:bodyPr/>
          <a:lstStyle/>
          <a:p>
            <a:pPr algn="ctr"/>
            <a:r>
              <a:rPr lang="en-US" dirty="0">
                <a:latin typeface="Merriweather" panose="00000500000000000000" pitchFamily="2" charset="0"/>
              </a:rPr>
              <a:t>#Following </a:t>
            </a:r>
            <a:endParaRPr lang="en-GB" dirty="0">
              <a:latin typeface="Merriweather" panose="00000500000000000000" pitchFamily="2" charset="0"/>
            </a:endParaRPr>
          </a:p>
        </p:txBody>
      </p:sp>
      <p:sp>
        <p:nvSpPr>
          <p:cNvPr id="3" name="Content Placeholder 2">
            <a:extLst>
              <a:ext uri="{FF2B5EF4-FFF2-40B4-BE49-F238E27FC236}">
                <a16:creationId xmlns:a16="http://schemas.microsoft.com/office/drawing/2014/main" id="{6B4B1302-8657-4575-0F58-F2E39BAC6A0A}"/>
              </a:ext>
            </a:extLst>
          </p:cNvPr>
          <p:cNvSpPr>
            <a:spLocks noGrp="1"/>
          </p:cNvSpPr>
          <p:nvPr>
            <p:ph idx="1"/>
          </p:nvPr>
        </p:nvSpPr>
        <p:spPr>
          <a:xfrm>
            <a:off x="1676400" y="2654567"/>
            <a:ext cx="10515600" cy="2079803"/>
          </a:xfrm>
        </p:spPr>
        <p:txBody>
          <a:bodyPr>
            <a:normAutofit/>
          </a:bodyPr>
          <a:lstStyle/>
          <a:p>
            <a:pPr marL="0" indent="0">
              <a:buNone/>
            </a:pPr>
            <a:endParaRPr lang="en-GB" sz="4800" b="1" dirty="0"/>
          </a:p>
        </p:txBody>
      </p:sp>
      <p:pic>
        <p:nvPicPr>
          <p:cNvPr id="5" name="Picture 4" descr="A black and orange text&#10;&#10;Description automatically generated with low confidence">
            <a:extLst>
              <a:ext uri="{FF2B5EF4-FFF2-40B4-BE49-F238E27FC236}">
                <a16:creationId xmlns:a16="http://schemas.microsoft.com/office/drawing/2014/main" id="{534ABA74-5228-4AA4-EE08-E9FC5EF7A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1250" y="85725"/>
            <a:ext cx="2084217" cy="1474637"/>
          </a:xfrm>
          <a:prstGeom prst="rect">
            <a:avLst/>
          </a:prstGeom>
        </p:spPr>
      </p:pic>
      <p:pic>
        <p:nvPicPr>
          <p:cNvPr id="4" name="#Following - A Short Film About Stalking and Harassment">
            <a:hlinkClick r:id="" action="ppaction://media"/>
            <a:extLst>
              <a:ext uri="{FF2B5EF4-FFF2-40B4-BE49-F238E27FC236}">
                <a16:creationId xmlns:a16="http://schemas.microsoft.com/office/drawing/2014/main" id="{90A6C523-80D1-F1AB-72B5-9CB50A7583D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560362"/>
            <a:ext cx="12192000" cy="5181600"/>
          </a:xfrm>
          <a:prstGeom prst="rect">
            <a:avLst/>
          </a:prstGeom>
        </p:spPr>
      </p:pic>
    </p:spTree>
    <p:extLst>
      <p:ext uri="{BB962C8B-B14F-4D97-AF65-F5344CB8AC3E}">
        <p14:creationId xmlns:p14="http://schemas.microsoft.com/office/powerpoint/2010/main" val="400870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FFFED5-BBC6-6DD6-4F81-3F9881331F16}"/>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pic>
        <p:nvPicPr>
          <p:cNvPr id="7" name="Picture 6" descr="Cyber-stalking: When looking at other people online becomes a problem - BBC  News">
            <a:extLst>
              <a:ext uri="{FF2B5EF4-FFF2-40B4-BE49-F238E27FC236}">
                <a16:creationId xmlns:a16="http://schemas.microsoft.com/office/drawing/2014/main" id="{59EDEE13-62C6-A2BA-8E51-B7655622C14D}"/>
              </a:ext>
            </a:extLst>
          </p:cNvPr>
          <p:cNvPicPr>
            <a:picLocks noChangeAspect="1"/>
          </p:cNvPicPr>
          <p:nvPr/>
        </p:nvPicPr>
        <p:blipFill rotWithShape="1">
          <a:blip r:embed="rId2"/>
          <a:srcRect/>
          <a:stretch/>
        </p:blipFill>
        <p:spPr>
          <a:xfrm>
            <a:off x="0" y="1754155"/>
            <a:ext cx="12192000" cy="5103845"/>
          </a:xfrm>
          <a:prstGeom prst="rect">
            <a:avLst/>
          </a:prstGeom>
          <a:noFill/>
        </p:spPr>
      </p:pic>
      <p:sp>
        <p:nvSpPr>
          <p:cNvPr id="6" name="Slide Number Placeholder 5" hidden="1">
            <a:extLst>
              <a:ext uri="{FF2B5EF4-FFF2-40B4-BE49-F238E27FC236}">
                <a16:creationId xmlns:a16="http://schemas.microsoft.com/office/drawing/2014/main" id="{E721D382-E46B-5B79-3463-5E4D44FDC7FC}"/>
              </a:ext>
            </a:extLst>
          </p:cNvPr>
          <p:cNvSpPr>
            <a:spLocks noGrp="1"/>
          </p:cNvSpPr>
          <p:nvPr>
            <p:ph type="sldNum" sz="quarter" idx="12"/>
          </p:nvPr>
        </p:nvSpPr>
        <p:spPr/>
        <p:txBody>
          <a:bodyPr/>
          <a:lstStyle/>
          <a:p>
            <a:pPr>
              <a:spcAft>
                <a:spcPts val="800"/>
              </a:spcAft>
            </a:pPr>
            <a:fld id="{68FFFFEA-B4DB-7D41-AB7E-4B39A29DDB18}" type="slidenum">
              <a:rPr lang="en-US" smtClean="0"/>
              <a:pPr>
                <a:spcAft>
                  <a:spcPts val="800"/>
                </a:spcAft>
              </a:pPr>
              <a:t>13</a:t>
            </a:fld>
            <a:endParaRPr lang="en-US"/>
          </a:p>
        </p:txBody>
      </p:sp>
      <p:sp>
        <p:nvSpPr>
          <p:cNvPr id="4" name="Date Placeholder 3" hidden="1">
            <a:extLst>
              <a:ext uri="{FF2B5EF4-FFF2-40B4-BE49-F238E27FC236}">
                <a16:creationId xmlns:a16="http://schemas.microsoft.com/office/drawing/2014/main" id="{5D382152-D014-2FF9-07BE-6C21D9C56779}"/>
              </a:ext>
            </a:extLst>
          </p:cNvPr>
          <p:cNvSpPr>
            <a:spLocks noGrp="1"/>
          </p:cNvSpPr>
          <p:nvPr>
            <p:ph type="dt" sz="half" idx="10"/>
          </p:nvPr>
        </p:nvSpPr>
        <p:spPr/>
        <p:txBody>
          <a:bodyPr/>
          <a:lstStyle/>
          <a:p>
            <a:pPr>
              <a:spcAft>
                <a:spcPts val="800"/>
              </a:spcAft>
            </a:pPr>
            <a:fld id="{6277CB85-0D22-CF4E-B90B-AE61D9FC928B}" type="datetime1">
              <a:rPr lang="en-GB" smtClean="0"/>
              <a:pPr>
                <a:spcAft>
                  <a:spcPts val="800"/>
                </a:spcAft>
              </a:pPr>
              <a:t>24/10/2024</a:t>
            </a:fld>
            <a:endParaRPr lang="en-US"/>
          </a:p>
        </p:txBody>
      </p:sp>
      <p:sp>
        <p:nvSpPr>
          <p:cNvPr id="9" name="TextBox 8">
            <a:extLst>
              <a:ext uri="{FF2B5EF4-FFF2-40B4-BE49-F238E27FC236}">
                <a16:creationId xmlns:a16="http://schemas.microsoft.com/office/drawing/2014/main" id="{DC286C8D-0D22-F143-0B43-F61192C87156}"/>
              </a:ext>
            </a:extLst>
          </p:cNvPr>
          <p:cNvSpPr txBox="1"/>
          <p:nvPr/>
        </p:nvSpPr>
        <p:spPr>
          <a:xfrm>
            <a:off x="451630" y="548147"/>
            <a:ext cx="8791575" cy="6155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3200" dirty="0">
                <a:solidFill>
                  <a:srgbClr val="FFFFFF"/>
                </a:solidFill>
                <a:latin typeface="Merriweather Bold" panose="00000800000000000000" pitchFamily="2" charset="0"/>
              </a:rPr>
              <a:t>Digital, Cyber Stalking &amp; Safety Planning</a:t>
            </a:r>
            <a:r>
              <a:rPr lang="en-GB" sz="3200" dirty="0">
                <a:solidFill>
                  <a:srgbClr val="FFFFFF"/>
                </a:solidFill>
                <a:latin typeface="Merriweather Bold" panose="00000800000000000000" pitchFamily="2" charset="0"/>
              </a:rPr>
              <a:t> </a:t>
            </a:r>
            <a:r>
              <a:rPr lang="en-US" sz="3200" dirty="0">
                <a:solidFill>
                  <a:srgbClr val="FFFFFF"/>
                </a:solidFill>
                <a:latin typeface="Merriweather Bold" panose="00000800000000000000" pitchFamily="2" charset="0"/>
              </a:rPr>
              <a:t> </a:t>
            </a:r>
            <a:endParaRPr lang="en-US" sz="3200" dirty="0">
              <a:latin typeface="Merriweather Bold" panose="00000800000000000000" pitchFamily="2" charset="0"/>
            </a:endParaRPr>
          </a:p>
        </p:txBody>
      </p:sp>
      <p:pic>
        <p:nvPicPr>
          <p:cNvPr id="3" name="Picture 2" descr="A black background with white text&#10;&#10;Description automatically generated with low confidence">
            <a:extLst>
              <a:ext uri="{FF2B5EF4-FFF2-40B4-BE49-F238E27FC236}">
                <a16:creationId xmlns:a16="http://schemas.microsoft.com/office/drawing/2014/main" id="{1B197964-A07D-0804-08E5-F59535C9C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2136881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385DF9-E605-B5A6-2A36-E0E2E5310F07}"/>
              </a:ext>
            </a:extLst>
          </p:cNvPr>
          <p:cNvSpPr/>
          <p:nvPr/>
        </p:nvSpPr>
        <p:spPr>
          <a:xfrm>
            <a:off x="0" y="-70912"/>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5" name="TextBox 4">
            <a:extLst>
              <a:ext uri="{FF2B5EF4-FFF2-40B4-BE49-F238E27FC236}">
                <a16:creationId xmlns:a16="http://schemas.microsoft.com/office/drawing/2014/main" id="{182D0AAB-0A1A-0FF8-0D79-C3B199105A87}"/>
              </a:ext>
            </a:extLst>
          </p:cNvPr>
          <p:cNvSpPr txBox="1"/>
          <p:nvPr/>
        </p:nvSpPr>
        <p:spPr>
          <a:xfrm>
            <a:off x="416475" y="2126725"/>
            <a:ext cx="11359050" cy="3970318"/>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Esface"/>
              </a:rPr>
              <a:t>Cyber Stalking</a:t>
            </a:r>
            <a:r>
              <a:rPr lang="en-US" sz="2800" b="0" i="0" dirty="0">
                <a:solidFill>
                  <a:srgbClr val="000000"/>
                </a:solidFill>
                <a:effectLst/>
                <a:latin typeface="Esface"/>
              </a:rPr>
              <a:t> includes any form of online harassment where perpetrators use technology to send threatening messages, calls or photos to their victims. Cyberstalking can additionally include gaining access to online accounts, the sharing of private information</a:t>
            </a:r>
            <a:r>
              <a:rPr lang="en-US" sz="2800" dirty="0">
                <a:latin typeface="Esface"/>
              </a:rPr>
              <a:t> </a:t>
            </a:r>
            <a:r>
              <a:rPr lang="en-US" sz="2800" b="0" i="0" dirty="0">
                <a:solidFill>
                  <a:srgbClr val="000000"/>
                </a:solidFill>
                <a:effectLst/>
                <a:latin typeface="Esface"/>
              </a:rPr>
              <a:t>and sexual harassment.</a:t>
            </a:r>
          </a:p>
          <a:p>
            <a:pPr marL="457200" indent="-457200">
              <a:buFont typeface="Arial" panose="020B0604020202020204" pitchFamily="34" charset="0"/>
              <a:buChar char="•"/>
            </a:pPr>
            <a:r>
              <a:rPr lang="en-US" sz="2800" b="0" i="0" dirty="0">
                <a:solidFill>
                  <a:srgbClr val="000000"/>
                </a:solidFill>
                <a:effectLst/>
                <a:latin typeface="Esface"/>
              </a:rPr>
              <a:t>67% of stalking victims know their stalker, the rest could be someone they have never met.</a:t>
            </a:r>
          </a:p>
          <a:p>
            <a:pPr marL="457200" indent="-457200">
              <a:buFont typeface="Arial" panose="020B0604020202020204" pitchFamily="34" charset="0"/>
              <a:buChar char="•"/>
            </a:pPr>
            <a:r>
              <a:rPr lang="en-US" sz="2800" dirty="0">
                <a:solidFill>
                  <a:srgbClr val="000000"/>
                </a:solidFill>
                <a:latin typeface="Esface"/>
              </a:rPr>
              <a:t>16% of cyberstalking victims age 16-24 said their stalker shared sexually explicit photos or videos without consent.</a:t>
            </a:r>
            <a:endParaRPr lang="en-US" sz="2800" b="0" i="0" dirty="0">
              <a:solidFill>
                <a:srgbClr val="000000"/>
              </a:solidFill>
              <a:effectLst/>
              <a:latin typeface="Esface"/>
            </a:endParaRPr>
          </a:p>
          <a:p>
            <a:pPr marL="457200" indent="-457200">
              <a:buFont typeface="Arial" panose="020B0604020202020204" pitchFamily="34" charset="0"/>
              <a:buChar char="•"/>
            </a:pPr>
            <a:r>
              <a:rPr lang="en-US" sz="2800" dirty="0">
                <a:solidFill>
                  <a:srgbClr val="000000"/>
                </a:solidFill>
                <a:latin typeface="Esface"/>
              </a:rPr>
              <a:t>I</a:t>
            </a:r>
            <a:r>
              <a:rPr lang="en-US" sz="2800" b="0" i="0" dirty="0">
                <a:solidFill>
                  <a:srgbClr val="000000"/>
                </a:solidFill>
                <a:effectLst/>
                <a:latin typeface="Esface"/>
              </a:rPr>
              <a:t>n the past 3 years ther</a:t>
            </a:r>
            <a:r>
              <a:rPr lang="en-US" sz="2800" dirty="0">
                <a:solidFill>
                  <a:srgbClr val="000000"/>
                </a:solidFill>
                <a:latin typeface="Esface"/>
              </a:rPr>
              <a:t>e has been an increase of 359% in Cyber stalking.</a:t>
            </a:r>
            <a:endParaRPr lang="en-US" sz="2800" b="0" i="0" dirty="0">
              <a:solidFill>
                <a:srgbClr val="000000"/>
              </a:solidFill>
              <a:effectLst/>
              <a:latin typeface="Esface"/>
            </a:endParaRPr>
          </a:p>
        </p:txBody>
      </p:sp>
      <p:sp>
        <p:nvSpPr>
          <p:cNvPr id="8" name="Title 7">
            <a:extLst>
              <a:ext uri="{FF2B5EF4-FFF2-40B4-BE49-F238E27FC236}">
                <a16:creationId xmlns:a16="http://schemas.microsoft.com/office/drawing/2014/main" id="{BF8CAB86-D0B6-D857-482E-F8E939A44668}"/>
              </a:ext>
            </a:extLst>
          </p:cNvPr>
          <p:cNvSpPr>
            <a:spLocks noGrp="1"/>
          </p:cNvSpPr>
          <p:nvPr>
            <p:ph type="title"/>
          </p:nvPr>
        </p:nvSpPr>
        <p:spPr/>
        <p:txBody>
          <a:bodyPr>
            <a:normAutofit/>
          </a:bodyPr>
          <a:lstStyle/>
          <a:p>
            <a:r>
              <a:rPr lang="en-US" sz="3200" dirty="0">
                <a:solidFill>
                  <a:schemeClr val="bg1"/>
                </a:solidFill>
                <a:latin typeface="Merriweather Bold" panose="00000800000000000000" pitchFamily="2" charset="0"/>
              </a:rPr>
              <a:t>Cyber-stalking</a:t>
            </a:r>
            <a:endParaRPr lang="en-GB" sz="3200" dirty="0">
              <a:solidFill>
                <a:schemeClr val="bg1"/>
              </a:solidFill>
              <a:latin typeface="Merriweather Bold" panose="00000800000000000000" pitchFamily="2" charset="0"/>
            </a:endParaRPr>
          </a:p>
        </p:txBody>
      </p:sp>
      <p:pic>
        <p:nvPicPr>
          <p:cNvPr id="10" name="Picture 9" descr="A black background with white text&#10;&#10;Description automatically generated with low confidence">
            <a:extLst>
              <a:ext uri="{FF2B5EF4-FFF2-40B4-BE49-F238E27FC236}">
                <a16:creationId xmlns:a16="http://schemas.microsoft.com/office/drawing/2014/main" id="{44BF9793-F7F9-47DF-1DE3-6D82E360A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656244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AB6FFB4-A0F4-FA86-C3EA-DB0F0BCEA3F8}"/>
              </a:ext>
            </a:extLst>
          </p:cNvPr>
          <p:cNvSpPr>
            <a:spLocks noGrp="1"/>
          </p:cNvSpPr>
          <p:nvPr>
            <p:ph type="dt" sz="half" idx="10"/>
          </p:nvPr>
        </p:nvSpPr>
        <p:spPr/>
        <p:txBody>
          <a:bodyPr/>
          <a:lstStyle/>
          <a:p>
            <a:fld id="{6277CB85-0D22-CF4E-B90B-AE61D9FC928B}" type="datetime1">
              <a:rPr lang="en-GB" smtClean="0"/>
              <a:t>24/10/2024</a:t>
            </a:fld>
            <a:endParaRPr lang="en-US"/>
          </a:p>
        </p:txBody>
      </p:sp>
      <p:sp>
        <p:nvSpPr>
          <p:cNvPr id="5" name="Footer Placeholder 4">
            <a:extLst>
              <a:ext uri="{FF2B5EF4-FFF2-40B4-BE49-F238E27FC236}">
                <a16:creationId xmlns:a16="http://schemas.microsoft.com/office/drawing/2014/main" id="{EF1CC906-FE98-D2CF-1136-6082CF016925}"/>
              </a:ext>
            </a:extLst>
          </p:cNvPr>
          <p:cNvSpPr>
            <a:spLocks noGrp="1"/>
          </p:cNvSpPr>
          <p:nvPr>
            <p:ph type="ftr" sz="quarter" idx="11"/>
          </p:nvPr>
        </p:nvSpPr>
        <p:spPr/>
        <p:txBody>
          <a:bodyPr/>
          <a:lstStyle/>
          <a:p>
            <a:r>
              <a:rPr lang="en-US"/>
              <a:t>Change footer text in dialogue</a:t>
            </a:r>
          </a:p>
        </p:txBody>
      </p:sp>
      <p:sp>
        <p:nvSpPr>
          <p:cNvPr id="6" name="Slide Number Placeholder 5">
            <a:extLst>
              <a:ext uri="{FF2B5EF4-FFF2-40B4-BE49-F238E27FC236}">
                <a16:creationId xmlns:a16="http://schemas.microsoft.com/office/drawing/2014/main" id="{FA21DD2A-10CC-0568-8092-751009F856F2}"/>
              </a:ext>
            </a:extLst>
          </p:cNvPr>
          <p:cNvSpPr>
            <a:spLocks noGrp="1"/>
          </p:cNvSpPr>
          <p:nvPr>
            <p:ph type="sldNum" sz="quarter" idx="12"/>
          </p:nvPr>
        </p:nvSpPr>
        <p:spPr/>
        <p:txBody>
          <a:bodyPr/>
          <a:lstStyle/>
          <a:p>
            <a:fld id="{68FFFFEA-B4DB-7D41-AB7E-4B39A29DDB18}" type="slidenum">
              <a:rPr lang="en-US" smtClean="0"/>
              <a:pPr/>
              <a:t>15</a:t>
            </a:fld>
            <a:endParaRPr lang="en-US"/>
          </a:p>
        </p:txBody>
      </p:sp>
      <p:sp>
        <p:nvSpPr>
          <p:cNvPr id="9" name="Title 8">
            <a:extLst>
              <a:ext uri="{FF2B5EF4-FFF2-40B4-BE49-F238E27FC236}">
                <a16:creationId xmlns:a16="http://schemas.microsoft.com/office/drawing/2014/main" id="{019A39C3-2011-4266-3F58-757FA5715326}"/>
              </a:ext>
            </a:extLst>
          </p:cNvPr>
          <p:cNvSpPr>
            <a:spLocks noGrp="1"/>
          </p:cNvSpPr>
          <p:nvPr>
            <p:ph type="ctrTitle"/>
          </p:nvPr>
        </p:nvSpPr>
        <p:spPr/>
        <p:txBody>
          <a:bodyPr/>
          <a:lstStyle/>
          <a:p>
            <a:endParaRPr lang="en-GB"/>
          </a:p>
        </p:txBody>
      </p:sp>
      <p:sp>
        <p:nvSpPr>
          <p:cNvPr id="11" name="Subtitle 10">
            <a:extLst>
              <a:ext uri="{FF2B5EF4-FFF2-40B4-BE49-F238E27FC236}">
                <a16:creationId xmlns:a16="http://schemas.microsoft.com/office/drawing/2014/main" id="{B944B261-3B17-792F-99F6-228A242B22CC}"/>
              </a:ext>
            </a:extLst>
          </p:cNvPr>
          <p:cNvSpPr>
            <a:spLocks noGrp="1"/>
          </p:cNvSpPr>
          <p:nvPr>
            <p:ph type="subTitle" idx="1"/>
          </p:nvPr>
        </p:nvSpPr>
        <p:spPr/>
        <p:txBody>
          <a:bodyPr/>
          <a:lstStyle/>
          <a:p>
            <a:endParaRPr lang="en-GB"/>
          </a:p>
        </p:txBody>
      </p:sp>
      <p:pic>
        <p:nvPicPr>
          <p:cNvPr id="13" name="Picture 12">
            <a:extLst>
              <a:ext uri="{FF2B5EF4-FFF2-40B4-BE49-F238E27FC236}">
                <a16:creationId xmlns:a16="http://schemas.microsoft.com/office/drawing/2014/main" id="{EB971044-3AA1-EB28-4307-66C31E38A8C9}"/>
              </a:ext>
            </a:extLst>
          </p:cNvPr>
          <p:cNvPicPr>
            <a:picLocks noChangeAspect="1"/>
          </p:cNvPicPr>
          <p:nvPr/>
        </p:nvPicPr>
        <p:blipFill>
          <a:blip r:embed="rId4"/>
          <a:stretch>
            <a:fillRect/>
          </a:stretch>
        </p:blipFill>
        <p:spPr>
          <a:xfrm>
            <a:off x="-979220" y="-138581"/>
            <a:ext cx="13171219" cy="7182197"/>
          </a:xfrm>
          <a:prstGeom prst="rect">
            <a:avLst/>
          </a:prstGeom>
        </p:spPr>
      </p:pic>
      <p:sp>
        <p:nvSpPr>
          <p:cNvPr id="14" name="TextBox 13">
            <a:extLst>
              <a:ext uri="{FF2B5EF4-FFF2-40B4-BE49-F238E27FC236}">
                <a16:creationId xmlns:a16="http://schemas.microsoft.com/office/drawing/2014/main" id="{1F6D4584-1D17-6460-D5D2-DA9C8F730394}"/>
              </a:ext>
            </a:extLst>
          </p:cNvPr>
          <p:cNvSpPr txBox="1"/>
          <p:nvPr/>
        </p:nvSpPr>
        <p:spPr>
          <a:xfrm>
            <a:off x="4448783" y="107457"/>
            <a:ext cx="6394315" cy="748988"/>
          </a:xfrm>
          <a:prstGeom prst="rect">
            <a:avLst/>
          </a:prstGeom>
          <a:noFill/>
        </p:spPr>
        <p:txBody>
          <a:bodyPr wrap="square" rtlCol="0">
            <a:spAutoFit/>
          </a:bodyPr>
          <a:lstStyle/>
          <a:p>
            <a:r>
              <a:rPr lang="en-US" sz="4267" dirty="0">
                <a:latin typeface="Merriweather" panose="00000500000000000000" pitchFamily="2" charset="0"/>
              </a:rPr>
              <a:t>A safe, relaxing room?</a:t>
            </a:r>
            <a:endParaRPr lang="en-GB" sz="4267" dirty="0">
              <a:latin typeface="Merriweather" panose="00000500000000000000" pitchFamily="2" charset="0"/>
            </a:endParaRPr>
          </a:p>
        </p:txBody>
      </p:sp>
      <p:sp>
        <p:nvSpPr>
          <p:cNvPr id="15" name="TextBox 14">
            <a:extLst>
              <a:ext uri="{FF2B5EF4-FFF2-40B4-BE49-F238E27FC236}">
                <a16:creationId xmlns:a16="http://schemas.microsoft.com/office/drawing/2014/main" id="{CF839746-0273-591F-C7D6-506544029EAF}"/>
              </a:ext>
            </a:extLst>
          </p:cNvPr>
          <p:cNvSpPr txBox="1"/>
          <p:nvPr/>
        </p:nvSpPr>
        <p:spPr>
          <a:xfrm>
            <a:off x="4448783" y="800222"/>
            <a:ext cx="7535693" cy="748988"/>
          </a:xfrm>
          <a:prstGeom prst="rect">
            <a:avLst/>
          </a:prstGeom>
          <a:noFill/>
        </p:spPr>
        <p:txBody>
          <a:bodyPr wrap="square" rtlCol="0">
            <a:spAutoFit/>
          </a:bodyPr>
          <a:lstStyle/>
          <a:p>
            <a:r>
              <a:rPr lang="en-US" sz="4267" i="1" dirty="0">
                <a:latin typeface="Merriweather" panose="00000500000000000000" pitchFamily="2" charset="0"/>
              </a:rPr>
              <a:t>Can you spot any cyber risks?</a:t>
            </a:r>
            <a:endParaRPr lang="en-GB" sz="4267" i="1" dirty="0">
              <a:latin typeface="Merriweather" panose="00000500000000000000" pitchFamily="2" charset="0"/>
            </a:endParaRPr>
          </a:p>
        </p:txBody>
      </p:sp>
    </p:spTree>
    <p:custDataLst>
      <p:tags r:id="rId1"/>
    </p:custDataLst>
    <p:extLst>
      <p:ext uri="{BB962C8B-B14F-4D97-AF65-F5344CB8AC3E}">
        <p14:creationId xmlns:p14="http://schemas.microsoft.com/office/powerpoint/2010/main" val="973508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AB6FFB4-A0F4-FA86-C3EA-DB0F0BCEA3F8}"/>
              </a:ext>
            </a:extLst>
          </p:cNvPr>
          <p:cNvSpPr>
            <a:spLocks noGrp="1"/>
          </p:cNvSpPr>
          <p:nvPr>
            <p:ph type="dt" sz="half" idx="10"/>
          </p:nvPr>
        </p:nvSpPr>
        <p:spPr/>
        <p:txBody>
          <a:bodyPr/>
          <a:lstStyle/>
          <a:p>
            <a:fld id="{6277CB85-0D22-CF4E-B90B-AE61D9FC928B}" type="datetime1">
              <a:rPr lang="en-GB" smtClean="0"/>
              <a:t>24/10/2024</a:t>
            </a:fld>
            <a:endParaRPr lang="en-US"/>
          </a:p>
        </p:txBody>
      </p:sp>
      <p:sp>
        <p:nvSpPr>
          <p:cNvPr id="5" name="Footer Placeholder 4">
            <a:extLst>
              <a:ext uri="{FF2B5EF4-FFF2-40B4-BE49-F238E27FC236}">
                <a16:creationId xmlns:a16="http://schemas.microsoft.com/office/drawing/2014/main" id="{EF1CC906-FE98-D2CF-1136-6082CF016925}"/>
              </a:ext>
            </a:extLst>
          </p:cNvPr>
          <p:cNvSpPr>
            <a:spLocks noGrp="1"/>
          </p:cNvSpPr>
          <p:nvPr>
            <p:ph type="ftr" sz="quarter" idx="11"/>
          </p:nvPr>
        </p:nvSpPr>
        <p:spPr/>
        <p:txBody>
          <a:bodyPr/>
          <a:lstStyle/>
          <a:p>
            <a:r>
              <a:rPr lang="en-US"/>
              <a:t>Change footer text in dialogue</a:t>
            </a:r>
          </a:p>
        </p:txBody>
      </p:sp>
      <p:sp>
        <p:nvSpPr>
          <p:cNvPr id="6" name="Slide Number Placeholder 5">
            <a:extLst>
              <a:ext uri="{FF2B5EF4-FFF2-40B4-BE49-F238E27FC236}">
                <a16:creationId xmlns:a16="http://schemas.microsoft.com/office/drawing/2014/main" id="{FA21DD2A-10CC-0568-8092-751009F856F2}"/>
              </a:ext>
            </a:extLst>
          </p:cNvPr>
          <p:cNvSpPr>
            <a:spLocks noGrp="1"/>
          </p:cNvSpPr>
          <p:nvPr>
            <p:ph type="sldNum" sz="quarter" idx="12"/>
          </p:nvPr>
        </p:nvSpPr>
        <p:spPr/>
        <p:txBody>
          <a:bodyPr/>
          <a:lstStyle/>
          <a:p>
            <a:fld id="{68FFFFEA-B4DB-7D41-AB7E-4B39A29DDB18}" type="slidenum">
              <a:rPr lang="en-US" smtClean="0"/>
              <a:pPr/>
              <a:t>16</a:t>
            </a:fld>
            <a:endParaRPr lang="en-US"/>
          </a:p>
        </p:txBody>
      </p:sp>
      <p:sp>
        <p:nvSpPr>
          <p:cNvPr id="9" name="Title 8">
            <a:extLst>
              <a:ext uri="{FF2B5EF4-FFF2-40B4-BE49-F238E27FC236}">
                <a16:creationId xmlns:a16="http://schemas.microsoft.com/office/drawing/2014/main" id="{019A39C3-2011-4266-3F58-757FA5715326}"/>
              </a:ext>
            </a:extLst>
          </p:cNvPr>
          <p:cNvSpPr>
            <a:spLocks noGrp="1"/>
          </p:cNvSpPr>
          <p:nvPr>
            <p:ph type="ctrTitle"/>
          </p:nvPr>
        </p:nvSpPr>
        <p:spPr/>
        <p:txBody>
          <a:bodyPr/>
          <a:lstStyle/>
          <a:p>
            <a:endParaRPr lang="en-GB"/>
          </a:p>
        </p:txBody>
      </p:sp>
      <p:sp>
        <p:nvSpPr>
          <p:cNvPr id="11" name="Subtitle 10">
            <a:extLst>
              <a:ext uri="{FF2B5EF4-FFF2-40B4-BE49-F238E27FC236}">
                <a16:creationId xmlns:a16="http://schemas.microsoft.com/office/drawing/2014/main" id="{B944B261-3B17-792F-99F6-228A242B22CC}"/>
              </a:ext>
            </a:extLst>
          </p:cNvPr>
          <p:cNvSpPr>
            <a:spLocks noGrp="1"/>
          </p:cNvSpPr>
          <p:nvPr>
            <p:ph type="subTitle" idx="1"/>
          </p:nvPr>
        </p:nvSpPr>
        <p:spPr/>
        <p:txBody>
          <a:bodyPr/>
          <a:lstStyle/>
          <a:p>
            <a:endParaRPr lang="en-GB" dirty="0"/>
          </a:p>
        </p:txBody>
      </p:sp>
      <p:pic>
        <p:nvPicPr>
          <p:cNvPr id="13" name="Picture 12">
            <a:extLst>
              <a:ext uri="{FF2B5EF4-FFF2-40B4-BE49-F238E27FC236}">
                <a16:creationId xmlns:a16="http://schemas.microsoft.com/office/drawing/2014/main" id="{EB971044-3AA1-EB28-4307-66C31E38A8C9}"/>
              </a:ext>
            </a:extLst>
          </p:cNvPr>
          <p:cNvPicPr>
            <a:picLocks noChangeAspect="1"/>
          </p:cNvPicPr>
          <p:nvPr/>
        </p:nvPicPr>
        <p:blipFill>
          <a:blip r:embed="rId4"/>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1F6D4584-1D17-6460-D5D2-DA9C8F730394}"/>
              </a:ext>
            </a:extLst>
          </p:cNvPr>
          <p:cNvSpPr txBox="1"/>
          <p:nvPr/>
        </p:nvSpPr>
        <p:spPr>
          <a:xfrm>
            <a:off x="4956242" y="220191"/>
            <a:ext cx="6394315" cy="748988"/>
          </a:xfrm>
          <a:prstGeom prst="rect">
            <a:avLst/>
          </a:prstGeom>
          <a:noFill/>
        </p:spPr>
        <p:txBody>
          <a:bodyPr wrap="square" rtlCol="0">
            <a:spAutoFit/>
          </a:bodyPr>
          <a:lstStyle/>
          <a:p>
            <a:r>
              <a:rPr lang="en-US" sz="4267" dirty="0">
                <a:latin typeface="Merriweather" panose="00000500000000000000" pitchFamily="2" charset="0"/>
              </a:rPr>
              <a:t>A safe, relaxing room?</a:t>
            </a:r>
            <a:endParaRPr lang="en-GB" sz="4267" dirty="0">
              <a:latin typeface="Merriweather" panose="00000500000000000000" pitchFamily="2" charset="0"/>
            </a:endParaRPr>
          </a:p>
        </p:txBody>
      </p:sp>
      <p:sp>
        <p:nvSpPr>
          <p:cNvPr id="15" name="TextBox 14">
            <a:extLst>
              <a:ext uri="{FF2B5EF4-FFF2-40B4-BE49-F238E27FC236}">
                <a16:creationId xmlns:a16="http://schemas.microsoft.com/office/drawing/2014/main" id="{CF839746-0273-591F-C7D6-506544029EAF}"/>
              </a:ext>
            </a:extLst>
          </p:cNvPr>
          <p:cNvSpPr txBox="1"/>
          <p:nvPr/>
        </p:nvSpPr>
        <p:spPr>
          <a:xfrm>
            <a:off x="4907826" y="908990"/>
            <a:ext cx="7535693" cy="748988"/>
          </a:xfrm>
          <a:prstGeom prst="rect">
            <a:avLst/>
          </a:prstGeom>
          <a:noFill/>
        </p:spPr>
        <p:txBody>
          <a:bodyPr wrap="square" rtlCol="0">
            <a:spAutoFit/>
          </a:bodyPr>
          <a:lstStyle/>
          <a:p>
            <a:r>
              <a:rPr lang="en-US" sz="4267" i="1" dirty="0">
                <a:latin typeface="Merriweather" panose="00000500000000000000" pitchFamily="2" charset="0"/>
              </a:rPr>
              <a:t>What it looks like in reality.</a:t>
            </a:r>
            <a:endParaRPr lang="en-GB" sz="4267" i="1" dirty="0">
              <a:latin typeface="Merriweather" panose="00000500000000000000" pitchFamily="2" charset="0"/>
            </a:endParaRPr>
          </a:p>
        </p:txBody>
      </p:sp>
      <p:sp>
        <p:nvSpPr>
          <p:cNvPr id="16" name="Rectangle: Rounded Corners 15">
            <a:extLst>
              <a:ext uri="{FF2B5EF4-FFF2-40B4-BE49-F238E27FC236}">
                <a16:creationId xmlns:a16="http://schemas.microsoft.com/office/drawing/2014/main" id="{A0875146-B346-96AB-8F2C-658044AECB9A}"/>
              </a:ext>
            </a:extLst>
          </p:cNvPr>
          <p:cNvSpPr/>
          <p:nvPr/>
        </p:nvSpPr>
        <p:spPr>
          <a:xfrm>
            <a:off x="946826" y="1329234"/>
            <a:ext cx="1232169" cy="779700"/>
          </a:xfrm>
          <a:prstGeom prst="roundRect">
            <a:avLst/>
          </a:prstGeom>
          <a:solidFill>
            <a:srgbClr val="D96B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133" dirty="0"/>
              <a:t>Lighting controls</a:t>
            </a:r>
            <a:endParaRPr lang="en-GB" sz="2133" dirty="0"/>
          </a:p>
        </p:txBody>
      </p:sp>
      <p:sp>
        <p:nvSpPr>
          <p:cNvPr id="18" name="Rectangle: Rounded Corners 17">
            <a:extLst>
              <a:ext uri="{FF2B5EF4-FFF2-40B4-BE49-F238E27FC236}">
                <a16:creationId xmlns:a16="http://schemas.microsoft.com/office/drawing/2014/main" id="{77F48A18-B53D-79CC-93EC-B8EBC5CD10DD}"/>
              </a:ext>
            </a:extLst>
          </p:cNvPr>
          <p:cNvSpPr/>
          <p:nvPr/>
        </p:nvSpPr>
        <p:spPr>
          <a:xfrm>
            <a:off x="3299519" y="1144176"/>
            <a:ext cx="1232169" cy="779700"/>
          </a:xfrm>
          <a:prstGeom prst="roundRect">
            <a:avLst/>
          </a:prstGeom>
          <a:solidFill>
            <a:srgbClr val="D96B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133" dirty="0"/>
              <a:t>Heating controls</a:t>
            </a:r>
            <a:endParaRPr lang="en-GB" sz="2133" dirty="0"/>
          </a:p>
        </p:txBody>
      </p:sp>
      <p:sp>
        <p:nvSpPr>
          <p:cNvPr id="19" name="Rectangle: Rounded Corners 18">
            <a:extLst>
              <a:ext uri="{FF2B5EF4-FFF2-40B4-BE49-F238E27FC236}">
                <a16:creationId xmlns:a16="http://schemas.microsoft.com/office/drawing/2014/main" id="{F39FC0BD-A6D0-395D-737D-A3A853AC0757}"/>
              </a:ext>
            </a:extLst>
          </p:cNvPr>
          <p:cNvSpPr/>
          <p:nvPr/>
        </p:nvSpPr>
        <p:spPr>
          <a:xfrm>
            <a:off x="4267200" y="5638801"/>
            <a:ext cx="1070008" cy="561273"/>
          </a:xfrm>
          <a:prstGeom prst="roundRect">
            <a:avLst/>
          </a:prstGeom>
          <a:solidFill>
            <a:srgbClr val="D96B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133"/>
              <a:t>Alexa</a:t>
            </a:r>
            <a:endParaRPr lang="en-GB" sz="2133"/>
          </a:p>
        </p:txBody>
      </p:sp>
      <p:sp>
        <p:nvSpPr>
          <p:cNvPr id="20" name="Rectangle: Rounded Corners 19">
            <a:extLst>
              <a:ext uri="{FF2B5EF4-FFF2-40B4-BE49-F238E27FC236}">
                <a16:creationId xmlns:a16="http://schemas.microsoft.com/office/drawing/2014/main" id="{A2DC0A76-B413-9C5E-4948-CB6330DCB2FD}"/>
              </a:ext>
            </a:extLst>
          </p:cNvPr>
          <p:cNvSpPr/>
          <p:nvPr/>
        </p:nvSpPr>
        <p:spPr>
          <a:xfrm>
            <a:off x="8997736" y="3868646"/>
            <a:ext cx="1520740" cy="561273"/>
          </a:xfrm>
          <a:prstGeom prst="roundRect">
            <a:avLst/>
          </a:prstGeom>
          <a:solidFill>
            <a:srgbClr val="D96B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133" dirty="0" err="1"/>
              <a:t>Spycams</a:t>
            </a:r>
            <a:r>
              <a:rPr lang="en-US" sz="2133" dirty="0"/>
              <a:t>?</a:t>
            </a:r>
            <a:endParaRPr lang="en-GB" sz="2133" dirty="0"/>
          </a:p>
        </p:txBody>
      </p:sp>
      <p:sp>
        <p:nvSpPr>
          <p:cNvPr id="21" name="Rectangle: Rounded Corners 20">
            <a:extLst>
              <a:ext uri="{FF2B5EF4-FFF2-40B4-BE49-F238E27FC236}">
                <a16:creationId xmlns:a16="http://schemas.microsoft.com/office/drawing/2014/main" id="{B7FDE0D3-A11F-0CD1-68EF-21F17B56345E}"/>
              </a:ext>
            </a:extLst>
          </p:cNvPr>
          <p:cNvSpPr/>
          <p:nvPr/>
        </p:nvSpPr>
        <p:spPr>
          <a:xfrm>
            <a:off x="73465" y="160777"/>
            <a:ext cx="1450535" cy="779700"/>
          </a:xfrm>
          <a:prstGeom prst="roundRect">
            <a:avLst/>
          </a:prstGeom>
          <a:solidFill>
            <a:srgbClr val="D96B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133" dirty="0"/>
              <a:t>Smoke detector?</a:t>
            </a:r>
            <a:endParaRPr lang="en-GB" sz="2133" dirty="0"/>
          </a:p>
        </p:txBody>
      </p:sp>
      <p:sp>
        <p:nvSpPr>
          <p:cNvPr id="22" name="Rectangle: Rounded Corners 21">
            <a:extLst>
              <a:ext uri="{FF2B5EF4-FFF2-40B4-BE49-F238E27FC236}">
                <a16:creationId xmlns:a16="http://schemas.microsoft.com/office/drawing/2014/main" id="{8F275B42-8490-1C18-41B9-04EBCF2B8850}"/>
              </a:ext>
            </a:extLst>
          </p:cNvPr>
          <p:cNvSpPr/>
          <p:nvPr/>
        </p:nvSpPr>
        <p:spPr>
          <a:xfrm>
            <a:off x="1861417" y="4538485"/>
            <a:ext cx="1523969" cy="779700"/>
          </a:xfrm>
          <a:prstGeom prst="roundRect">
            <a:avLst/>
          </a:prstGeom>
          <a:solidFill>
            <a:srgbClr val="D96B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133" dirty="0"/>
              <a:t>Motion sensors?</a:t>
            </a:r>
            <a:endParaRPr lang="en-GB" sz="2133" dirty="0"/>
          </a:p>
        </p:txBody>
      </p:sp>
      <p:sp>
        <p:nvSpPr>
          <p:cNvPr id="23" name="Rectangle: Rounded Corners 22">
            <a:extLst>
              <a:ext uri="{FF2B5EF4-FFF2-40B4-BE49-F238E27FC236}">
                <a16:creationId xmlns:a16="http://schemas.microsoft.com/office/drawing/2014/main" id="{415998A9-A4C7-C030-51AA-DE69CB3D7E63}"/>
              </a:ext>
            </a:extLst>
          </p:cNvPr>
          <p:cNvSpPr/>
          <p:nvPr/>
        </p:nvSpPr>
        <p:spPr>
          <a:xfrm>
            <a:off x="5888493" y="1942215"/>
            <a:ext cx="1070008" cy="561273"/>
          </a:xfrm>
          <a:prstGeom prst="roundRect">
            <a:avLst/>
          </a:prstGeom>
          <a:solidFill>
            <a:srgbClr val="D96B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133"/>
              <a:t>WiFi</a:t>
            </a:r>
            <a:endParaRPr lang="en-GB" sz="2133"/>
          </a:p>
        </p:txBody>
      </p:sp>
      <p:sp>
        <p:nvSpPr>
          <p:cNvPr id="39" name="Rectangle: Rounded Corners 38">
            <a:extLst>
              <a:ext uri="{FF2B5EF4-FFF2-40B4-BE49-F238E27FC236}">
                <a16:creationId xmlns:a16="http://schemas.microsoft.com/office/drawing/2014/main" id="{111662AB-A2CA-220B-6FB3-76421EDCD4CD}"/>
              </a:ext>
            </a:extLst>
          </p:cNvPr>
          <p:cNvSpPr/>
          <p:nvPr/>
        </p:nvSpPr>
        <p:spPr>
          <a:xfrm>
            <a:off x="184841" y="2730263"/>
            <a:ext cx="1523969" cy="779700"/>
          </a:xfrm>
          <a:prstGeom prst="roundRect">
            <a:avLst/>
          </a:prstGeom>
          <a:solidFill>
            <a:srgbClr val="D96B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133"/>
              <a:t>Smart blinds</a:t>
            </a:r>
            <a:endParaRPr lang="en-GB" sz="2133"/>
          </a:p>
        </p:txBody>
      </p:sp>
      <p:sp>
        <p:nvSpPr>
          <p:cNvPr id="17" name="Rectangle: Rounded Corners 16">
            <a:extLst>
              <a:ext uri="{FF2B5EF4-FFF2-40B4-BE49-F238E27FC236}">
                <a16:creationId xmlns:a16="http://schemas.microsoft.com/office/drawing/2014/main" id="{E07F65AC-0C9D-5C67-8E4E-566963ACC210}"/>
              </a:ext>
            </a:extLst>
          </p:cNvPr>
          <p:cNvSpPr/>
          <p:nvPr/>
        </p:nvSpPr>
        <p:spPr>
          <a:xfrm>
            <a:off x="7203805" y="5307632"/>
            <a:ext cx="1761557" cy="1223610"/>
          </a:xfrm>
          <a:prstGeom prst="roundRect">
            <a:avLst/>
          </a:prstGeom>
          <a:solidFill>
            <a:srgbClr val="D96B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133" dirty="0"/>
              <a:t>Mobiles and Tablets – potential spyware</a:t>
            </a:r>
            <a:endParaRPr lang="en-GB" sz="2133" dirty="0"/>
          </a:p>
        </p:txBody>
      </p:sp>
    </p:spTree>
    <p:custDataLst>
      <p:tags r:id="rId1"/>
    </p:custDataLst>
    <p:extLst>
      <p:ext uri="{BB962C8B-B14F-4D97-AF65-F5344CB8AC3E}">
        <p14:creationId xmlns:p14="http://schemas.microsoft.com/office/powerpoint/2010/main" val="4279573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E9492C-A472-605B-F6B1-B8FF38189AD3}"/>
              </a:ext>
            </a:extLst>
          </p:cNvPr>
          <p:cNvSpPr/>
          <p:nvPr/>
        </p:nvSpPr>
        <p:spPr>
          <a:xfrm>
            <a:off x="0" y="-70912"/>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pic>
        <p:nvPicPr>
          <p:cNvPr id="2" name="Picture 2" descr="A picture containing text, font, screenshot, graphics&#10;&#10;Description automatically generated">
            <a:extLst>
              <a:ext uri="{FF2B5EF4-FFF2-40B4-BE49-F238E27FC236}">
                <a16:creationId xmlns:a16="http://schemas.microsoft.com/office/drawing/2014/main" id="{A15F165D-94CD-13EE-5CC5-167AE4C28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041" y="5515038"/>
            <a:ext cx="2017150" cy="1253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19BFAABC-23C8-E335-5F6D-5B9E140CEAFA}"/>
              </a:ext>
            </a:extLst>
          </p:cNvPr>
          <p:cNvSpPr>
            <a:spLocks noGrp="1"/>
          </p:cNvSpPr>
          <p:nvPr>
            <p:ph type="title"/>
          </p:nvPr>
        </p:nvSpPr>
        <p:spPr>
          <a:xfrm>
            <a:off x="838200" y="198455"/>
            <a:ext cx="10515600" cy="1325563"/>
          </a:xfrm>
        </p:spPr>
        <p:txBody>
          <a:bodyPr>
            <a:normAutofit/>
          </a:bodyPr>
          <a:lstStyle/>
          <a:p>
            <a:r>
              <a:rPr lang="en-US" sz="3200" dirty="0">
                <a:solidFill>
                  <a:schemeClr val="bg1"/>
                </a:solidFill>
                <a:latin typeface="Merriweather Bold" panose="00000800000000000000" pitchFamily="2" charset="0"/>
              </a:rPr>
              <a:t>Social media</a:t>
            </a:r>
            <a:endParaRPr lang="en-GB" sz="3200" dirty="0">
              <a:solidFill>
                <a:schemeClr val="bg1"/>
              </a:solidFill>
              <a:latin typeface="Merriweather Bold" panose="00000800000000000000" pitchFamily="2" charset="0"/>
            </a:endParaRPr>
          </a:p>
        </p:txBody>
      </p:sp>
      <p:sp>
        <p:nvSpPr>
          <p:cNvPr id="4" name="Content Placeholder 3">
            <a:extLst>
              <a:ext uri="{FF2B5EF4-FFF2-40B4-BE49-F238E27FC236}">
                <a16:creationId xmlns:a16="http://schemas.microsoft.com/office/drawing/2014/main" id="{7A23B924-F7DF-51ED-D29A-2E276B91EA4C}"/>
              </a:ext>
            </a:extLst>
          </p:cNvPr>
          <p:cNvSpPr>
            <a:spLocks noGrp="1"/>
          </p:cNvSpPr>
          <p:nvPr>
            <p:ph idx="1"/>
          </p:nvPr>
        </p:nvSpPr>
        <p:spPr>
          <a:xfrm>
            <a:off x="480816" y="1875813"/>
            <a:ext cx="9732859" cy="3576081"/>
          </a:xfrm>
        </p:spPr>
        <p:txBody>
          <a:bodyPr>
            <a:normAutofit fontScale="85000" lnSpcReduction="20000"/>
          </a:bodyPr>
          <a:lstStyle/>
          <a:p>
            <a:r>
              <a:rPr lang="en-US" dirty="0"/>
              <a:t>Persistently liking your stories and posts</a:t>
            </a:r>
          </a:p>
          <a:p>
            <a:r>
              <a:rPr lang="en-US" dirty="0"/>
              <a:t>Repeatedly messaging you without any response. They may </a:t>
            </a:r>
          </a:p>
          <a:p>
            <a:pPr marL="0" indent="0">
              <a:buNone/>
            </a:pPr>
            <a:r>
              <a:rPr lang="en-US" dirty="0"/>
              <a:t>States they know you have read message ( two ticks)</a:t>
            </a:r>
          </a:p>
          <a:p>
            <a:r>
              <a:rPr lang="en-US" dirty="0"/>
              <a:t>Finding you in real life by using data provided in snap maps. – Snap maps doesn’t notify you if someone has checked your location.</a:t>
            </a:r>
          </a:p>
          <a:p>
            <a:r>
              <a:rPr lang="en-US" dirty="0"/>
              <a:t>Regular screenshots of your story.</a:t>
            </a:r>
          </a:p>
          <a:p>
            <a:r>
              <a:rPr lang="en-US" dirty="0"/>
              <a:t>Linking in with your close mates.</a:t>
            </a:r>
          </a:p>
          <a:p>
            <a:r>
              <a:rPr lang="en-US" dirty="0"/>
              <a:t>Knowing password and log in details and using these to gain information.</a:t>
            </a:r>
          </a:p>
          <a:p>
            <a:r>
              <a:rPr lang="en-US" dirty="0"/>
              <a:t>Setting up fake accounts.</a:t>
            </a:r>
          </a:p>
          <a:p>
            <a:endParaRPr lang="en-US" dirty="0"/>
          </a:p>
          <a:p>
            <a:endParaRPr lang="en-US" dirty="0"/>
          </a:p>
          <a:p>
            <a:pPr marL="0" indent="0">
              <a:buNone/>
            </a:pPr>
            <a:endParaRPr lang="en-US" dirty="0"/>
          </a:p>
          <a:p>
            <a:endParaRPr lang="en-GB" dirty="0"/>
          </a:p>
        </p:txBody>
      </p:sp>
      <p:pic>
        <p:nvPicPr>
          <p:cNvPr id="3074" name="Picture 2" descr="Snapchat (@Snapchat) / X">
            <a:extLst>
              <a:ext uri="{FF2B5EF4-FFF2-40B4-BE49-F238E27FC236}">
                <a16:creationId xmlns:a16="http://schemas.microsoft.com/office/drawing/2014/main" id="{3C685F73-EEE1-3C2D-08A4-A65F2C7FB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0192" y="1790626"/>
            <a:ext cx="899152" cy="8991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acebook">
            <a:extLst>
              <a:ext uri="{FF2B5EF4-FFF2-40B4-BE49-F238E27FC236}">
                <a16:creationId xmlns:a16="http://schemas.microsoft.com/office/drawing/2014/main" id="{2FA5123B-0417-328B-CFBB-D2A1AB500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0192" y="2858536"/>
            <a:ext cx="948011" cy="95785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hatsApp - Wikipedia">
            <a:extLst>
              <a:ext uri="{FF2B5EF4-FFF2-40B4-BE49-F238E27FC236}">
                <a16:creationId xmlns:a16="http://schemas.microsoft.com/office/drawing/2014/main" id="{4266A1B5-EA32-4C90-6F48-184A007B41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7561" y="4054836"/>
            <a:ext cx="1083623" cy="993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background with white text&#10;&#10;Description automatically generated with low confidence">
            <a:extLst>
              <a:ext uri="{FF2B5EF4-FFF2-40B4-BE49-F238E27FC236}">
                <a16:creationId xmlns:a16="http://schemas.microsoft.com/office/drawing/2014/main" id="{61C7AE59-A272-5D7E-D882-E2DA9F9B4C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1987663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EDEC92B-7099-AE00-709B-687A511BE587}"/>
              </a:ext>
            </a:extLst>
          </p:cNvPr>
          <p:cNvSpPr>
            <a:spLocks noGrp="1"/>
          </p:cNvSpPr>
          <p:nvPr>
            <p:ph type="dt" sz="half" idx="10"/>
          </p:nvPr>
        </p:nvSpPr>
        <p:spPr/>
        <p:txBody>
          <a:bodyPr/>
          <a:lstStyle/>
          <a:p>
            <a:fld id="{6277CB85-0D22-CF4E-B90B-AE61D9FC928B}" type="datetime1">
              <a:rPr lang="en-GB" smtClean="0"/>
              <a:t>24/10/2024</a:t>
            </a:fld>
            <a:endParaRPr lang="en-US"/>
          </a:p>
        </p:txBody>
      </p:sp>
      <p:sp>
        <p:nvSpPr>
          <p:cNvPr id="5" name="Footer Placeholder 4">
            <a:extLst>
              <a:ext uri="{FF2B5EF4-FFF2-40B4-BE49-F238E27FC236}">
                <a16:creationId xmlns:a16="http://schemas.microsoft.com/office/drawing/2014/main" id="{6402A2C9-689E-C918-0FC5-6C3081A28845}"/>
              </a:ext>
            </a:extLst>
          </p:cNvPr>
          <p:cNvSpPr>
            <a:spLocks noGrp="1"/>
          </p:cNvSpPr>
          <p:nvPr>
            <p:ph type="ftr" sz="quarter" idx="11"/>
          </p:nvPr>
        </p:nvSpPr>
        <p:spPr/>
        <p:txBody>
          <a:bodyPr/>
          <a:lstStyle/>
          <a:p>
            <a:r>
              <a:rPr lang="en-US"/>
              <a:t>Change footer text in dialogue</a:t>
            </a:r>
          </a:p>
        </p:txBody>
      </p:sp>
      <p:sp>
        <p:nvSpPr>
          <p:cNvPr id="6" name="Slide Number Placeholder 5">
            <a:extLst>
              <a:ext uri="{FF2B5EF4-FFF2-40B4-BE49-F238E27FC236}">
                <a16:creationId xmlns:a16="http://schemas.microsoft.com/office/drawing/2014/main" id="{C1D9C29C-C29B-922A-90FF-F6E959BE900F}"/>
              </a:ext>
            </a:extLst>
          </p:cNvPr>
          <p:cNvSpPr>
            <a:spLocks noGrp="1"/>
          </p:cNvSpPr>
          <p:nvPr>
            <p:ph type="sldNum" sz="quarter" idx="12"/>
          </p:nvPr>
        </p:nvSpPr>
        <p:spPr/>
        <p:txBody>
          <a:bodyPr/>
          <a:lstStyle/>
          <a:p>
            <a:fld id="{68FFFFEA-B4DB-7D41-AB7E-4B39A29DDB18}" type="slidenum">
              <a:rPr lang="en-US" smtClean="0"/>
              <a:pPr/>
              <a:t>18</a:t>
            </a:fld>
            <a:endParaRPr lang="en-US"/>
          </a:p>
        </p:txBody>
      </p:sp>
      <p:sp>
        <p:nvSpPr>
          <p:cNvPr id="9" name="TextBox 8">
            <a:extLst>
              <a:ext uri="{FF2B5EF4-FFF2-40B4-BE49-F238E27FC236}">
                <a16:creationId xmlns:a16="http://schemas.microsoft.com/office/drawing/2014/main" id="{A2426B31-B134-E1D1-DE65-54EAE5DAADF6}"/>
              </a:ext>
            </a:extLst>
          </p:cNvPr>
          <p:cNvSpPr txBox="1"/>
          <p:nvPr/>
        </p:nvSpPr>
        <p:spPr>
          <a:xfrm>
            <a:off x="8286143" y="679528"/>
            <a:ext cx="3747715" cy="3375604"/>
          </a:xfrm>
          <a:prstGeom prst="rect">
            <a:avLst/>
          </a:prstGeom>
          <a:noFill/>
        </p:spPr>
        <p:txBody>
          <a:bodyPr wrap="square" rtlCol="0">
            <a:spAutoFit/>
          </a:bodyPr>
          <a:lstStyle/>
          <a:p>
            <a:r>
              <a:rPr lang="en-US" sz="4267" dirty="0">
                <a:solidFill>
                  <a:schemeClr val="bg1"/>
                </a:solidFill>
                <a:latin typeface="Merriweather" panose="00000500000000000000" pitchFamily="2" charset="0"/>
              </a:rPr>
              <a:t>What do you see?</a:t>
            </a:r>
          </a:p>
          <a:p>
            <a:endParaRPr lang="en-US" sz="4267" dirty="0">
              <a:solidFill>
                <a:schemeClr val="bg1"/>
              </a:solidFill>
              <a:latin typeface="Merriweather" panose="00000500000000000000" pitchFamily="2" charset="0"/>
            </a:endParaRPr>
          </a:p>
          <a:p>
            <a:r>
              <a:rPr lang="en-US" sz="4267" dirty="0">
                <a:solidFill>
                  <a:schemeClr val="bg1"/>
                </a:solidFill>
                <a:latin typeface="Merriweather" panose="00000500000000000000" pitchFamily="2" charset="0"/>
              </a:rPr>
              <a:t>A fun selfie?</a:t>
            </a:r>
          </a:p>
          <a:p>
            <a:endParaRPr lang="en-US" sz="4267" dirty="0">
              <a:solidFill>
                <a:schemeClr val="bg1"/>
              </a:solidFill>
              <a:latin typeface="Merriweather" panose="00000500000000000000" pitchFamily="2" charset="0"/>
            </a:endParaRPr>
          </a:p>
        </p:txBody>
      </p:sp>
      <p:sp>
        <p:nvSpPr>
          <p:cNvPr id="11" name="TextBox 10">
            <a:extLst>
              <a:ext uri="{FF2B5EF4-FFF2-40B4-BE49-F238E27FC236}">
                <a16:creationId xmlns:a16="http://schemas.microsoft.com/office/drawing/2014/main" id="{65AE9E62-E5A1-17A8-75C7-F70C71D82CCC}"/>
              </a:ext>
            </a:extLst>
          </p:cNvPr>
          <p:cNvSpPr txBox="1"/>
          <p:nvPr/>
        </p:nvSpPr>
        <p:spPr>
          <a:xfrm>
            <a:off x="8286143" y="2603801"/>
            <a:ext cx="3747715" cy="2554930"/>
          </a:xfrm>
          <a:prstGeom prst="rect">
            <a:avLst/>
          </a:prstGeom>
          <a:noFill/>
        </p:spPr>
        <p:txBody>
          <a:bodyPr wrap="square" rtlCol="0">
            <a:spAutoFit/>
          </a:bodyPr>
          <a:lstStyle/>
          <a:p>
            <a:endParaRPr lang="en-US" sz="2667" dirty="0">
              <a:solidFill>
                <a:schemeClr val="bg1"/>
              </a:solidFill>
              <a:latin typeface="Merriweather" panose="00000500000000000000" pitchFamily="2" charset="0"/>
            </a:endParaRPr>
          </a:p>
          <a:p>
            <a:endParaRPr lang="en-US" sz="2667" dirty="0">
              <a:solidFill>
                <a:schemeClr val="bg1"/>
              </a:solidFill>
              <a:latin typeface="Merriweather" panose="00000500000000000000" pitchFamily="2" charset="0"/>
            </a:endParaRPr>
          </a:p>
          <a:p>
            <a:endParaRPr lang="en-US" sz="2667" dirty="0">
              <a:solidFill>
                <a:schemeClr val="bg1"/>
              </a:solidFill>
              <a:latin typeface="Merriweather" panose="00000500000000000000" pitchFamily="2" charset="0"/>
            </a:endParaRPr>
          </a:p>
          <a:p>
            <a:r>
              <a:rPr lang="en-US" sz="2667" dirty="0">
                <a:solidFill>
                  <a:schemeClr val="bg1"/>
                </a:solidFill>
                <a:latin typeface="Merriweather" panose="00000500000000000000" pitchFamily="2" charset="0"/>
              </a:rPr>
              <a:t>Perhaps posted by you or a friend on social media…</a:t>
            </a:r>
          </a:p>
        </p:txBody>
      </p:sp>
      <p:pic>
        <p:nvPicPr>
          <p:cNvPr id="2" name="Picture 1" descr="A person and person taking a selfie&#10;&#10;Description automatically generated">
            <a:extLst>
              <a:ext uri="{FF2B5EF4-FFF2-40B4-BE49-F238E27FC236}">
                <a16:creationId xmlns:a16="http://schemas.microsoft.com/office/drawing/2014/main" id="{F9DFD4A1-E63F-A2E9-C904-EF8F5FBD2AC4}"/>
              </a:ext>
            </a:extLst>
          </p:cNvPr>
          <p:cNvPicPr>
            <a:picLocks noChangeAspect="1"/>
          </p:cNvPicPr>
          <p:nvPr/>
        </p:nvPicPr>
        <p:blipFill>
          <a:blip r:embed="rId4"/>
          <a:stretch>
            <a:fillRect/>
          </a:stretch>
        </p:blipFill>
        <p:spPr>
          <a:xfrm>
            <a:off x="3328947" y="136525"/>
            <a:ext cx="4519467" cy="6025956"/>
          </a:xfrm>
          <a:prstGeom prst="rect">
            <a:avLst/>
          </a:prstGeom>
        </p:spPr>
      </p:pic>
    </p:spTree>
    <p:custDataLst>
      <p:tags r:id="rId1"/>
    </p:custDataLst>
    <p:extLst>
      <p:ext uri="{BB962C8B-B14F-4D97-AF65-F5344CB8AC3E}">
        <p14:creationId xmlns:p14="http://schemas.microsoft.com/office/powerpoint/2010/main" val="3912725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EDEC92B-7099-AE00-709B-687A511BE587}"/>
              </a:ext>
            </a:extLst>
          </p:cNvPr>
          <p:cNvSpPr>
            <a:spLocks noGrp="1"/>
          </p:cNvSpPr>
          <p:nvPr>
            <p:ph type="dt" sz="half" idx="10"/>
          </p:nvPr>
        </p:nvSpPr>
        <p:spPr/>
        <p:txBody>
          <a:bodyPr/>
          <a:lstStyle/>
          <a:p>
            <a:fld id="{6277CB85-0D22-CF4E-B90B-AE61D9FC928B}" type="datetime1">
              <a:rPr lang="en-GB" smtClean="0"/>
              <a:t>24/10/2024</a:t>
            </a:fld>
            <a:endParaRPr lang="en-US"/>
          </a:p>
        </p:txBody>
      </p:sp>
      <p:sp>
        <p:nvSpPr>
          <p:cNvPr id="5" name="Footer Placeholder 4">
            <a:extLst>
              <a:ext uri="{FF2B5EF4-FFF2-40B4-BE49-F238E27FC236}">
                <a16:creationId xmlns:a16="http://schemas.microsoft.com/office/drawing/2014/main" id="{6402A2C9-689E-C918-0FC5-6C3081A28845}"/>
              </a:ext>
            </a:extLst>
          </p:cNvPr>
          <p:cNvSpPr>
            <a:spLocks noGrp="1"/>
          </p:cNvSpPr>
          <p:nvPr>
            <p:ph type="ftr" sz="quarter" idx="11"/>
          </p:nvPr>
        </p:nvSpPr>
        <p:spPr/>
        <p:txBody>
          <a:bodyPr/>
          <a:lstStyle/>
          <a:p>
            <a:r>
              <a:rPr lang="en-US"/>
              <a:t>Change footer text in dialogue</a:t>
            </a:r>
          </a:p>
        </p:txBody>
      </p:sp>
      <p:sp>
        <p:nvSpPr>
          <p:cNvPr id="6" name="Slide Number Placeholder 5">
            <a:extLst>
              <a:ext uri="{FF2B5EF4-FFF2-40B4-BE49-F238E27FC236}">
                <a16:creationId xmlns:a16="http://schemas.microsoft.com/office/drawing/2014/main" id="{C1D9C29C-C29B-922A-90FF-F6E959BE900F}"/>
              </a:ext>
            </a:extLst>
          </p:cNvPr>
          <p:cNvSpPr>
            <a:spLocks noGrp="1"/>
          </p:cNvSpPr>
          <p:nvPr>
            <p:ph type="sldNum" sz="quarter" idx="12"/>
          </p:nvPr>
        </p:nvSpPr>
        <p:spPr/>
        <p:txBody>
          <a:bodyPr/>
          <a:lstStyle/>
          <a:p>
            <a:fld id="{68FFFFEA-B4DB-7D41-AB7E-4B39A29DDB18}" type="slidenum">
              <a:rPr lang="en-US" smtClean="0"/>
              <a:pPr/>
              <a:t>19</a:t>
            </a:fld>
            <a:endParaRPr lang="en-US"/>
          </a:p>
        </p:txBody>
      </p:sp>
      <p:sp>
        <p:nvSpPr>
          <p:cNvPr id="3" name="TextBox 2">
            <a:extLst>
              <a:ext uri="{FF2B5EF4-FFF2-40B4-BE49-F238E27FC236}">
                <a16:creationId xmlns:a16="http://schemas.microsoft.com/office/drawing/2014/main" id="{06C5578A-B1C6-76E6-5A01-BC9783F00615}"/>
              </a:ext>
            </a:extLst>
          </p:cNvPr>
          <p:cNvSpPr txBox="1"/>
          <p:nvPr/>
        </p:nvSpPr>
        <p:spPr>
          <a:xfrm>
            <a:off x="6912334" y="2529410"/>
            <a:ext cx="5200153" cy="666786"/>
          </a:xfrm>
          <a:prstGeom prst="rect">
            <a:avLst/>
          </a:prstGeom>
          <a:noFill/>
        </p:spPr>
        <p:txBody>
          <a:bodyPr wrap="square">
            <a:spAutoFit/>
          </a:bodyPr>
          <a:lstStyle/>
          <a:p>
            <a:r>
              <a:rPr lang="en-US" sz="3733" dirty="0">
                <a:solidFill>
                  <a:schemeClr val="bg1"/>
                </a:solidFill>
                <a:latin typeface="Merriweather" panose="00000500000000000000" pitchFamily="2" charset="0"/>
              </a:rPr>
              <a:t>Notice anything?</a:t>
            </a:r>
          </a:p>
        </p:txBody>
      </p:sp>
      <p:pic>
        <p:nvPicPr>
          <p:cNvPr id="9" name="Picture 8">
            <a:extLst>
              <a:ext uri="{FF2B5EF4-FFF2-40B4-BE49-F238E27FC236}">
                <a16:creationId xmlns:a16="http://schemas.microsoft.com/office/drawing/2014/main" id="{4C1DA90C-7610-C5FA-A27F-912EC1C6AF36}"/>
              </a:ext>
            </a:extLst>
          </p:cNvPr>
          <p:cNvPicPr>
            <a:picLocks noChangeAspect="1"/>
          </p:cNvPicPr>
          <p:nvPr/>
        </p:nvPicPr>
        <p:blipFill>
          <a:blip r:embed="rId4"/>
          <a:stretch>
            <a:fillRect/>
          </a:stretch>
        </p:blipFill>
        <p:spPr>
          <a:xfrm>
            <a:off x="328655" y="1314053"/>
            <a:ext cx="6275368" cy="3989175"/>
          </a:xfrm>
          <a:prstGeom prst="rect">
            <a:avLst/>
          </a:prstGeom>
        </p:spPr>
      </p:pic>
    </p:spTree>
    <p:custDataLst>
      <p:tags r:id="rId1"/>
    </p:custDataLst>
    <p:extLst>
      <p:ext uri="{BB962C8B-B14F-4D97-AF65-F5344CB8AC3E}">
        <p14:creationId xmlns:p14="http://schemas.microsoft.com/office/powerpoint/2010/main" val="3490128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B61CEB3-4E3C-0F52-C27E-55CF203002B6}"/>
              </a:ext>
            </a:extLst>
          </p:cNvPr>
          <p:cNvSpPr>
            <a:spLocks noGrp="1"/>
          </p:cNvSpPr>
          <p:nvPr>
            <p:ph type="subTitle" idx="1"/>
          </p:nvPr>
        </p:nvSpPr>
        <p:spPr>
          <a:xfrm>
            <a:off x="1015481" y="2517144"/>
            <a:ext cx="9144000" cy="1655762"/>
          </a:xfrm>
        </p:spPr>
        <p:txBody>
          <a:bodyPr>
            <a:noAutofit/>
          </a:bodyPr>
          <a:lstStyle/>
          <a:p>
            <a:pPr algn="l"/>
            <a:r>
              <a:rPr lang="en-US" sz="4000" dirty="0">
                <a:latin typeface="Merriweather" panose="00000500000000000000" pitchFamily="2" charset="0"/>
              </a:rPr>
              <a:t>Stalking is a pattern of fixated and obsessive </a:t>
            </a:r>
            <a:r>
              <a:rPr lang="en-US" sz="4000" dirty="0" err="1">
                <a:latin typeface="Merriweather" panose="00000500000000000000" pitchFamily="2" charset="0"/>
              </a:rPr>
              <a:t>behaviour</a:t>
            </a:r>
            <a:r>
              <a:rPr lang="en-US" sz="4000" dirty="0">
                <a:latin typeface="Merriweather" panose="00000500000000000000" pitchFamily="2" charset="0"/>
              </a:rPr>
              <a:t> which is repeated, persistent, intrusive and causes fear of violence or engenders alarm and distress in the victim.</a:t>
            </a:r>
          </a:p>
        </p:txBody>
      </p:sp>
      <p:sp>
        <p:nvSpPr>
          <p:cNvPr id="4" name="Rectangle 3">
            <a:extLst>
              <a:ext uri="{FF2B5EF4-FFF2-40B4-BE49-F238E27FC236}">
                <a16:creationId xmlns:a16="http://schemas.microsoft.com/office/drawing/2014/main" id="{2B6FB215-5BA7-DB3A-47D2-CEAAD08ACC5C}"/>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F98A4C5-654E-7381-B902-105F29B5C01F}"/>
              </a:ext>
            </a:extLst>
          </p:cNvPr>
          <p:cNvSpPr>
            <a:spLocks noGrp="1"/>
          </p:cNvSpPr>
          <p:nvPr>
            <p:ph type="ctrTitle"/>
          </p:nvPr>
        </p:nvSpPr>
        <p:spPr>
          <a:xfrm>
            <a:off x="1015481" y="493783"/>
            <a:ext cx="8001770" cy="724281"/>
          </a:xfrm>
        </p:spPr>
        <p:txBody>
          <a:bodyPr>
            <a:normAutofit/>
          </a:bodyPr>
          <a:lstStyle/>
          <a:p>
            <a:pPr algn="l"/>
            <a:r>
              <a:rPr lang="en-US" sz="3600" b="1" dirty="0">
                <a:solidFill>
                  <a:schemeClr val="bg1"/>
                </a:solidFill>
                <a:latin typeface="Merriweather Bold" panose="00000800000000000000" pitchFamily="2" charset="0"/>
              </a:rPr>
              <a:t>What is </a:t>
            </a:r>
            <a:r>
              <a:rPr lang="en-US" sz="3200" b="1" dirty="0">
                <a:solidFill>
                  <a:schemeClr val="bg1"/>
                </a:solidFill>
                <a:latin typeface="Merriweather Bold" panose="00000800000000000000" pitchFamily="2" charset="0"/>
              </a:rPr>
              <a:t>stalking</a:t>
            </a:r>
            <a:r>
              <a:rPr lang="en-US" sz="3600" b="1" dirty="0">
                <a:solidFill>
                  <a:schemeClr val="bg1"/>
                </a:solidFill>
                <a:latin typeface="Merriweather Bold" panose="00000800000000000000" pitchFamily="2" charset="0"/>
              </a:rPr>
              <a:t> and harassment?</a:t>
            </a:r>
            <a:endParaRPr lang="en-GB" sz="3600" b="1" dirty="0">
              <a:solidFill>
                <a:schemeClr val="bg1"/>
              </a:solidFill>
              <a:latin typeface="Merriweather Bold" panose="00000800000000000000" pitchFamily="2" charset="0"/>
            </a:endParaRPr>
          </a:p>
        </p:txBody>
      </p:sp>
      <p:pic>
        <p:nvPicPr>
          <p:cNvPr id="6" name="Picture 5" descr="A black background with white text&#10;&#10;Description automatically generated with low confidence">
            <a:extLst>
              <a:ext uri="{FF2B5EF4-FFF2-40B4-BE49-F238E27FC236}">
                <a16:creationId xmlns:a16="http://schemas.microsoft.com/office/drawing/2014/main" id="{4B28063F-A539-839A-F82F-4958438D7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4210755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EDEC92B-7099-AE00-709B-687A511BE587}"/>
              </a:ext>
            </a:extLst>
          </p:cNvPr>
          <p:cNvSpPr>
            <a:spLocks noGrp="1"/>
          </p:cNvSpPr>
          <p:nvPr>
            <p:ph type="dt" sz="half" idx="10"/>
          </p:nvPr>
        </p:nvSpPr>
        <p:spPr/>
        <p:txBody>
          <a:bodyPr/>
          <a:lstStyle/>
          <a:p>
            <a:fld id="{6277CB85-0D22-CF4E-B90B-AE61D9FC928B}" type="datetime1">
              <a:rPr lang="en-GB" smtClean="0"/>
              <a:t>24/10/2024</a:t>
            </a:fld>
            <a:endParaRPr lang="en-US"/>
          </a:p>
        </p:txBody>
      </p:sp>
      <p:sp>
        <p:nvSpPr>
          <p:cNvPr id="5" name="Footer Placeholder 4">
            <a:extLst>
              <a:ext uri="{FF2B5EF4-FFF2-40B4-BE49-F238E27FC236}">
                <a16:creationId xmlns:a16="http://schemas.microsoft.com/office/drawing/2014/main" id="{6402A2C9-689E-C918-0FC5-6C3081A28845}"/>
              </a:ext>
            </a:extLst>
          </p:cNvPr>
          <p:cNvSpPr>
            <a:spLocks noGrp="1"/>
          </p:cNvSpPr>
          <p:nvPr>
            <p:ph type="ftr" sz="quarter" idx="11"/>
          </p:nvPr>
        </p:nvSpPr>
        <p:spPr/>
        <p:txBody>
          <a:bodyPr/>
          <a:lstStyle/>
          <a:p>
            <a:r>
              <a:rPr lang="en-US"/>
              <a:t>Change footer text in dialogue</a:t>
            </a:r>
          </a:p>
        </p:txBody>
      </p:sp>
      <p:sp>
        <p:nvSpPr>
          <p:cNvPr id="6" name="Slide Number Placeholder 5">
            <a:extLst>
              <a:ext uri="{FF2B5EF4-FFF2-40B4-BE49-F238E27FC236}">
                <a16:creationId xmlns:a16="http://schemas.microsoft.com/office/drawing/2014/main" id="{C1D9C29C-C29B-922A-90FF-F6E959BE900F}"/>
              </a:ext>
            </a:extLst>
          </p:cNvPr>
          <p:cNvSpPr>
            <a:spLocks noGrp="1"/>
          </p:cNvSpPr>
          <p:nvPr>
            <p:ph type="sldNum" sz="quarter" idx="12"/>
          </p:nvPr>
        </p:nvSpPr>
        <p:spPr/>
        <p:txBody>
          <a:bodyPr/>
          <a:lstStyle/>
          <a:p>
            <a:fld id="{68FFFFEA-B4DB-7D41-AB7E-4B39A29DDB18}" type="slidenum">
              <a:rPr lang="en-US" smtClean="0"/>
              <a:pPr/>
              <a:t>20</a:t>
            </a:fld>
            <a:endParaRPr lang="en-US"/>
          </a:p>
        </p:txBody>
      </p:sp>
      <p:sp>
        <p:nvSpPr>
          <p:cNvPr id="3" name="TextBox 2">
            <a:extLst>
              <a:ext uri="{FF2B5EF4-FFF2-40B4-BE49-F238E27FC236}">
                <a16:creationId xmlns:a16="http://schemas.microsoft.com/office/drawing/2014/main" id="{06C5578A-B1C6-76E6-5A01-BC9783F00615}"/>
              </a:ext>
            </a:extLst>
          </p:cNvPr>
          <p:cNvSpPr txBox="1"/>
          <p:nvPr/>
        </p:nvSpPr>
        <p:spPr>
          <a:xfrm>
            <a:off x="5167977" y="722798"/>
            <a:ext cx="6807671" cy="1898084"/>
          </a:xfrm>
          <a:prstGeom prst="rect">
            <a:avLst/>
          </a:prstGeom>
          <a:noFill/>
        </p:spPr>
        <p:txBody>
          <a:bodyPr wrap="square">
            <a:spAutoFit/>
          </a:bodyPr>
          <a:lstStyle/>
          <a:p>
            <a:pPr algn="ctr"/>
            <a:r>
              <a:rPr lang="en-US" sz="5867" dirty="0">
                <a:solidFill>
                  <a:schemeClr val="bg1"/>
                </a:solidFill>
                <a:latin typeface="Merriweather" panose="00000500000000000000" pitchFamily="2" charset="0"/>
              </a:rPr>
              <a:t>Can you work out where she is?</a:t>
            </a:r>
            <a:endParaRPr lang="en-US" sz="1867" dirty="0">
              <a:solidFill>
                <a:schemeClr val="bg1"/>
              </a:solidFill>
              <a:latin typeface="Merriweather" panose="00000500000000000000" pitchFamily="2" charset="0"/>
            </a:endParaRPr>
          </a:p>
        </p:txBody>
      </p:sp>
      <p:pic>
        <p:nvPicPr>
          <p:cNvPr id="9" name="Picture 8">
            <a:extLst>
              <a:ext uri="{FF2B5EF4-FFF2-40B4-BE49-F238E27FC236}">
                <a16:creationId xmlns:a16="http://schemas.microsoft.com/office/drawing/2014/main" id="{4C1DA90C-7610-C5FA-A27F-912EC1C6AF36}"/>
              </a:ext>
            </a:extLst>
          </p:cNvPr>
          <p:cNvPicPr>
            <a:picLocks noChangeAspect="1"/>
          </p:cNvPicPr>
          <p:nvPr/>
        </p:nvPicPr>
        <p:blipFill>
          <a:blip r:embed="rId3"/>
          <a:stretch>
            <a:fillRect/>
          </a:stretch>
        </p:blipFill>
        <p:spPr>
          <a:xfrm>
            <a:off x="1" y="-80854"/>
            <a:ext cx="4677003" cy="2973113"/>
          </a:xfrm>
          <a:prstGeom prst="rect">
            <a:avLst/>
          </a:prstGeom>
        </p:spPr>
      </p:pic>
      <p:pic>
        <p:nvPicPr>
          <p:cNvPr id="18" name="Picture 17">
            <a:extLst>
              <a:ext uri="{FF2B5EF4-FFF2-40B4-BE49-F238E27FC236}">
                <a16:creationId xmlns:a16="http://schemas.microsoft.com/office/drawing/2014/main" id="{4DC62A47-24B4-650D-1733-111212CF68DB}"/>
              </a:ext>
            </a:extLst>
          </p:cNvPr>
          <p:cNvPicPr>
            <a:picLocks noChangeAspect="1"/>
          </p:cNvPicPr>
          <p:nvPr/>
        </p:nvPicPr>
        <p:blipFill>
          <a:blip r:embed="rId4"/>
          <a:stretch>
            <a:fillRect/>
          </a:stretch>
        </p:blipFill>
        <p:spPr>
          <a:xfrm>
            <a:off x="8737600" y="3933121"/>
            <a:ext cx="2844800" cy="2310563"/>
          </a:xfrm>
          <a:prstGeom prst="rect">
            <a:avLst/>
          </a:prstGeom>
        </p:spPr>
      </p:pic>
      <p:cxnSp>
        <p:nvCxnSpPr>
          <p:cNvPr id="15" name="Straight Arrow Connector 14">
            <a:extLst>
              <a:ext uri="{FF2B5EF4-FFF2-40B4-BE49-F238E27FC236}">
                <a16:creationId xmlns:a16="http://schemas.microsoft.com/office/drawing/2014/main" id="{2BA0B104-4E61-08C5-6991-CF4D4A2CF1A4}"/>
              </a:ext>
            </a:extLst>
          </p:cNvPr>
          <p:cNvCxnSpPr>
            <a:cxnSpLocks/>
          </p:cNvCxnSpPr>
          <p:nvPr/>
        </p:nvCxnSpPr>
        <p:spPr>
          <a:xfrm>
            <a:off x="5877921" y="4939522"/>
            <a:ext cx="2693892" cy="148881"/>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CA597D1A-6418-ED8E-3C6F-7C0CDB44608F}"/>
              </a:ext>
            </a:extLst>
          </p:cNvPr>
          <p:cNvPicPr>
            <a:picLocks noChangeAspect="1"/>
          </p:cNvPicPr>
          <p:nvPr/>
        </p:nvPicPr>
        <p:blipFill>
          <a:blip r:embed="rId5"/>
          <a:stretch>
            <a:fillRect/>
          </a:stretch>
        </p:blipFill>
        <p:spPr>
          <a:xfrm>
            <a:off x="2867332" y="3709101"/>
            <a:ext cx="2844800" cy="2460840"/>
          </a:xfrm>
          <a:prstGeom prst="rect">
            <a:avLst/>
          </a:prstGeom>
        </p:spPr>
      </p:pic>
      <p:sp>
        <p:nvSpPr>
          <p:cNvPr id="17" name="TextBox 16">
            <a:extLst>
              <a:ext uri="{FF2B5EF4-FFF2-40B4-BE49-F238E27FC236}">
                <a16:creationId xmlns:a16="http://schemas.microsoft.com/office/drawing/2014/main" id="{87F330F0-1006-8B06-60F2-754A6612B1C4}"/>
              </a:ext>
            </a:extLst>
          </p:cNvPr>
          <p:cNvSpPr txBox="1"/>
          <p:nvPr/>
        </p:nvSpPr>
        <p:spPr>
          <a:xfrm>
            <a:off x="609601" y="4695218"/>
            <a:ext cx="2286203" cy="830997"/>
          </a:xfrm>
          <a:prstGeom prst="rect">
            <a:avLst/>
          </a:prstGeom>
          <a:noFill/>
        </p:spPr>
        <p:txBody>
          <a:bodyPr wrap="none" rtlCol="0">
            <a:spAutoFit/>
          </a:bodyPr>
          <a:lstStyle/>
          <a:p>
            <a:r>
              <a:rPr lang="en-US" sz="2400">
                <a:solidFill>
                  <a:schemeClr val="bg1"/>
                </a:solidFill>
                <a:latin typeface="Merriweather" panose="00000500000000000000" pitchFamily="2" charset="0"/>
              </a:rPr>
              <a:t>Mirror image </a:t>
            </a:r>
          </a:p>
          <a:p>
            <a:r>
              <a:rPr lang="en-US" sz="2400">
                <a:solidFill>
                  <a:schemeClr val="bg1"/>
                </a:solidFill>
                <a:latin typeface="Merriweather" panose="00000500000000000000" pitchFamily="2" charset="0"/>
              </a:rPr>
              <a:t>of photo…</a:t>
            </a:r>
            <a:endParaRPr lang="en-GB" sz="2400"/>
          </a:p>
        </p:txBody>
      </p:sp>
    </p:spTree>
    <p:custDataLst>
      <p:tags r:id="rId1"/>
    </p:custDataLst>
    <p:extLst>
      <p:ext uri="{BB962C8B-B14F-4D97-AF65-F5344CB8AC3E}">
        <p14:creationId xmlns:p14="http://schemas.microsoft.com/office/powerpoint/2010/main" val="37519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par>
                          <p:cTn id="20" fill="hold">
                            <p:stCondLst>
                              <p:cond delay="2000"/>
                            </p:stCondLst>
                            <p:childTnLst>
                              <p:par>
                                <p:cTn id="21" presetID="10" presetClass="entr" presetSubtype="0" fill="hold" nodeType="afterEffect">
                                  <p:stCondLst>
                                    <p:cond delay="20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EF00E89-A79F-460E-7D98-68A23723AD55}"/>
              </a:ext>
            </a:extLst>
          </p:cNvPr>
          <p:cNvSpPr/>
          <p:nvPr/>
        </p:nvSpPr>
        <p:spPr>
          <a:xfrm>
            <a:off x="0" y="-100314"/>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0A1CC3B2-BF71-5533-ECE3-F184F751EBBB}"/>
              </a:ext>
            </a:extLst>
          </p:cNvPr>
          <p:cNvSpPr>
            <a:spLocks noGrp="1"/>
          </p:cNvSpPr>
          <p:nvPr>
            <p:ph type="title"/>
          </p:nvPr>
        </p:nvSpPr>
        <p:spPr>
          <a:xfrm>
            <a:off x="838200" y="365125"/>
            <a:ext cx="10515600" cy="1033369"/>
          </a:xfrm>
        </p:spPr>
        <p:txBody>
          <a:bodyPr>
            <a:normAutofit/>
          </a:bodyPr>
          <a:lstStyle/>
          <a:p>
            <a:r>
              <a:rPr lang="en-US" sz="3200" dirty="0">
                <a:solidFill>
                  <a:schemeClr val="bg1"/>
                </a:solidFill>
                <a:latin typeface="Merriweather Bold" panose="00000800000000000000" pitchFamily="2" charset="0"/>
              </a:rPr>
              <a:t>Air Tags</a:t>
            </a:r>
          </a:p>
        </p:txBody>
      </p:sp>
      <p:sp>
        <p:nvSpPr>
          <p:cNvPr id="3" name="Subtitle 2">
            <a:extLst>
              <a:ext uri="{FF2B5EF4-FFF2-40B4-BE49-F238E27FC236}">
                <a16:creationId xmlns:a16="http://schemas.microsoft.com/office/drawing/2014/main" id="{A8ECD515-CC8B-7D5A-7BDA-4D1A63E5F93D}"/>
              </a:ext>
            </a:extLst>
          </p:cNvPr>
          <p:cNvSpPr>
            <a:spLocks noGrp="1"/>
          </p:cNvSpPr>
          <p:nvPr>
            <p:ph idx="1"/>
          </p:nvPr>
        </p:nvSpPr>
        <p:spPr>
          <a:xfrm>
            <a:off x="609600" y="1993805"/>
            <a:ext cx="10972800" cy="4727670"/>
          </a:xfrm>
        </p:spPr>
        <p:txBody>
          <a:bodyPr vert="horz" lIns="0" tIns="0" rIns="0" bIns="0" rtlCol="0" anchor="t">
            <a:noAutofit/>
          </a:bodyPr>
          <a:lstStyle/>
          <a:p>
            <a:pPr marL="380990" indent="-380990"/>
            <a:r>
              <a:rPr lang="en-US" sz="2400" dirty="0"/>
              <a:t>Air tags are great if you're heading off on holiday soon and want to monitor your luggage, or you're prone to misplacing your car keys, purse or wallet, you might be tempted by the Apple </a:t>
            </a:r>
            <a:r>
              <a:rPr lang="en-US" sz="2400" dirty="0" err="1"/>
              <a:t>AirTag</a:t>
            </a:r>
            <a:r>
              <a:rPr lang="en-US" sz="2400" dirty="0"/>
              <a:t> - a Bluetooth gadget you can attach to your belongings to track their location.</a:t>
            </a:r>
            <a:endParaRPr lang="en-US" sz="2400" b="1" dirty="0"/>
          </a:p>
          <a:p>
            <a:pPr marL="0" indent="0">
              <a:buNone/>
            </a:pPr>
            <a:endParaRPr lang="en-US" sz="2400" b="1" dirty="0"/>
          </a:p>
          <a:p>
            <a:pPr marL="0" indent="0">
              <a:buNone/>
            </a:pPr>
            <a:endParaRPr lang="en-US" sz="2400" b="1" dirty="0"/>
          </a:p>
          <a:p>
            <a:pPr marL="380990" indent="-380990"/>
            <a:r>
              <a:rPr lang="en-US" sz="2400" dirty="0"/>
              <a:t>The Air tag is a gadget the size of a 10p coin, and this has facilitated a boom in terrifying behavior from abusers</a:t>
            </a:r>
          </a:p>
          <a:p>
            <a:pPr marL="380990" indent="-380990"/>
            <a:r>
              <a:rPr lang="en-US" sz="2400" dirty="0">
                <a:solidFill>
                  <a:srgbClr val="121212"/>
                </a:solidFill>
              </a:rPr>
              <a:t>It’s so small, it’s unnoticeable and very user-friendly. It doesn’t require any technical skill whatsoever and it is relatively cheap to buy .</a:t>
            </a:r>
            <a:endParaRPr lang="en-US" sz="2400" dirty="0"/>
          </a:p>
          <a:p>
            <a:pPr marL="380990" indent="-380990"/>
            <a:r>
              <a:rPr lang="en-US" sz="2400" dirty="0">
                <a:solidFill>
                  <a:srgbClr val="121212"/>
                </a:solidFill>
              </a:rPr>
              <a:t>Some victims found an air tag device had been slipped into their pockets or bag.</a:t>
            </a:r>
          </a:p>
          <a:p>
            <a:pPr marL="0" indent="0">
              <a:buNone/>
            </a:pPr>
            <a:endParaRPr lang="en-US" sz="1867" b="1" dirty="0"/>
          </a:p>
          <a:p>
            <a:pPr marL="0" indent="0">
              <a:buNone/>
            </a:pPr>
            <a:endParaRPr lang="en-US" sz="1867" b="1" dirty="0"/>
          </a:p>
        </p:txBody>
      </p:sp>
      <p:sp>
        <p:nvSpPr>
          <p:cNvPr id="4" name="Date Placeholder 3">
            <a:extLst>
              <a:ext uri="{FF2B5EF4-FFF2-40B4-BE49-F238E27FC236}">
                <a16:creationId xmlns:a16="http://schemas.microsoft.com/office/drawing/2014/main" id="{2982DDA3-94C7-2470-9F9C-CDD82D516C51}"/>
              </a:ext>
            </a:extLst>
          </p:cNvPr>
          <p:cNvSpPr>
            <a:spLocks noGrp="1"/>
          </p:cNvSpPr>
          <p:nvPr>
            <p:ph type="dt" sz="half" idx="10"/>
          </p:nvPr>
        </p:nvSpPr>
        <p:spPr/>
        <p:txBody>
          <a:bodyPr/>
          <a:lstStyle/>
          <a:p>
            <a:fld id="{6277CB85-0D22-CF4E-B90B-AE61D9FC928B}" type="datetime1">
              <a:rPr lang="en-GB" smtClean="0"/>
              <a:pPr/>
              <a:t>24/10/2024</a:t>
            </a:fld>
            <a:endParaRPr lang="en-US"/>
          </a:p>
        </p:txBody>
      </p:sp>
      <p:sp>
        <p:nvSpPr>
          <p:cNvPr id="5" name="Footer Placeholder 4">
            <a:extLst>
              <a:ext uri="{FF2B5EF4-FFF2-40B4-BE49-F238E27FC236}">
                <a16:creationId xmlns:a16="http://schemas.microsoft.com/office/drawing/2014/main" id="{A7D1387F-3595-99AC-C036-AA1A9BC3AC3C}"/>
              </a:ext>
            </a:extLst>
          </p:cNvPr>
          <p:cNvSpPr>
            <a:spLocks noGrp="1"/>
          </p:cNvSpPr>
          <p:nvPr>
            <p:ph type="ftr" sz="quarter" idx="11"/>
          </p:nvPr>
        </p:nvSpPr>
        <p:spPr/>
        <p:txBody>
          <a:bodyPr/>
          <a:lstStyle/>
          <a:p>
            <a:r>
              <a:rPr lang="en-US"/>
              <a:t>Change footer text in dialogue</a:t>
            </a:r>
          </a:p>
        </p:txBody>
      </p:sp>
      <p:sp>
        <p:nvSpPr>
          <p:cNvPr id="6" name="Slide Number Placeholder 5">
            <a:extLst>
              <a:ext uri="{FF2B5EF4-FFF2-40B4-BE49-F238E27FC236}">
                <a16:creationId xmlns:a16="http://schemas.microsoft.com/office/drawing/2014/main" id="{4CB24BC8-B680-5037-F9A1-DF8B674A7589}"/>
              </a:ext>
            </a:extLst>
          </p:cNvPr>
          <p:cNvSpPr>
            <a:spLocks noGrp="1"/>
          </p:cNvSpPr>
          <p:nvPr>
            <p:ph type="sldNum" sz="quarter" idx="12"/>
          </p:nvPr>
        </p:nvSpPr>
        <p:spPr/>
        <p:txBody>
          <a:bodyPr/>
          <a:lstStyle/>
          <a:p>
            <a:fld id="{68FFFFEA-B4DB-7D41-AB7E-4B39A29DDB18}" type="slidenum">
              <a:rPr lang="en-US" smtClean="0"/>
              <a:pPr/>
              <a:t>21</a:t>
            </a:fld>
            <a:endParaRPr lang="en-US"/>
          </a:p>
        </p:txBody>
      </p:sp>
      <p:pic>
        <p:nvPicPr>
          <p:cNvPr id="7" name="Picture 6" descr="Apple Airtag - 1 Pack">
            <a:extLst>
              <a:ext uri="{FF2B5EF4-FFF2-40B4-BE49-F238E27FC236}">
                <a16:creationId xmlns:a16="http://schemas.microsoft.com/office/drawing/2014/main" id="{84D2ECCC-65B9-001C-BCE1-089A41280E90}"/>
              </a:ext>
            </a:extLst>
          </p:cNvPr>
          <p:cNvPicPr>
            <a:picLocks noChangeAspect="1"/>
          </p:cNvPicPr>
          <p:nvPr/>
        </p:nvPicPr>
        <p:blipFill>
          <a:blip r:embed="rId2"/>
          <a:stretch>
            <a:fillRect/>
          </a:stretch>
        </p:blipFill>
        <p:spPr>
          <a:xfrm>
            <a:off x="4155424" y="3078566"/>
            <a:ext cx="1481333" cy="1182884"/>
          </a:xfrm>
          <a:prstGeom prst="rect">
            <a:avLst/>
          </a:prstGeom>
        </p:spPr>
      </p:pic>
      <p:pic>
        <p:nvPicPr>
          <p:cNvPr id="13" name="Picture 12" descr="A black background with white text&#10;&#10;Description automatically generated with low confidence">
            <a:extLst>
              <a:ext uri="{FF2B5EF4-FFF2-40B4-BE49-F238E27FC236}">
                <a16:creationId xmlns:a16="http://schemas.microsoft.com/office/drawing/2014/main" id="{D08488C1-8AD7-5620-48A7-9A28C42F4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1292331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F5D6079-4296-6C47-665E-25041641B824}"/>
              </a:ext>
            </a:extLst>
          </p:cNvPr>
          <p:cNvSpPr txBox="1"/>
          <p:nvPr/>
        </p:nvSpPr>
        <p:spPr>
          <a:xfrm>
            <a:off x="477981" y="2447451"/>
            <a:ext cx="4023360" cy="187904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dirty="0">
                <a:solidFill>
                  <a:srgbClr val="C86A35"/>
                </a:solidFill>
                <a:latin typeface="Merriweather Bold" panose="00000800000000000000" pitchFamily="2" charset="0"/>
                <a:ea typeface="+mj-ea"/>
                <a:cs typeface="+mj-cs"/>
              </a:rPr>
              <a:t>How stalkers can access </a:t>
            </a:r>
          </a:p>
          <a:p>
            <a:pPr>
              <a:lnSpc>
                <a:spcPct val="90000"/>
              </a:lnSpc>
              <a:spcBef>
                <a:spcPct val="0"/>
              </a:spcBef>
              <a:spcAft>
                <a:spcPts val="600"/>
              </a:spcAft>
            </a:pPr>
            <a:r>
              <a:rPr lang="en-US" sz="3200" dirty="0">
                <a:solidFill>
                  <a:srgbClr val="C86A35"/>
                </a:solidFill>
                <a:latin typeface="Merriweather Bold" panose="00000800000000000000" pitchFamily="2" charset="0"/>
                <a:ea typeface="+mj-ea"/>
                <a:cs typeface="+mj-cs"/>
              </a:rPr>
              <a:t>mobile phones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text, screenshot, circle, businesscard&#10;&#10;Description automatically generated">
            <a:extLst>
              <a:ext uri="{FF2B5EF4-FFF2-40B4-BE49-F238E27FC236}">
                <a16:creationId xmlns:a16="http://schemas.microsoft.com/office/drawing/2014/main" id="{2CB769D3-2C2F-9E20-1DB9-5122FCCF3888}"/>
              </a:ext>
            </a:extLst>
          </p:cNvPr>
          <p:cNvPicPr>
            <a:picLocks noChangeAspect="1"/>
          </p:cNvPicPr>
          <p:nvPr/>
        </p:nvPicPr>
        <p:blipFill>
          <a:blip r:embed="rId3"/>
          <a:srcRect l="34349" t="5841" r="1" b="731"/>
          <a:stretch/>
        </p:blipFill>
        <p:spPr>
          <a:xfrm>
            <a:off x="5562600" y="0"/>
            <a:ext cx="6629400" cy="6857990"/>
          </a:xfrm>
          <a:prstGeom prst="rect">
            <a:avLst/>
          </a:prstGeom>
        </p:spPr>
      </p:pic>
    </p:spTree>
    <p:custDataLst>
      <p:tags r:id="rId1"/>
    </p:custDataLst>
    <p:extLst>
      <p:ext uri="{BB962C8B-B14F-4D97-AF65-F5344CB8AC3E}">
        <p14:creationId xmlns:p14="http://schemas.microsoft.com/office/powerpoint/2010/main" val="3015928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Using 'stalkerware' to spy on a colleague's phone - BBC News">
            <a:hlinkClick r:id="" action="ppaction://media"/>
            <a:extLst>
              <a:ext uri="{FF2B5EF4-FFF2-40B4-BE49-F238E27FC236}">
                <a16:creationId xmlns:a16="http://schemas.microsoft.com/office/drawing/2014/main" id="{721328AA-27C4-C2ED-8CEA-8C1E2DFBF1F7}"/>
              </a:ext>
            </a:extLst>
          </p:cNvPr>
          <p:cNvPicPr>
            <a:picLocks noGrp="1" noRot="1" noChangeAspect="1"/>
          </p:cNvPicPr>
          <p:nvPr>
            <p:ph idx="1"/>
            <a:videoFile r:link="rId1"/>
          </p:nvPr>
        </p:nvPicPr>
        <p:blipFill>
          <a:blip r:embed="rId3"/>
          <a:stretch>
            <a:fillRect/>
          </a:stretch>
        </p:blipFill>
        <p:spPr>
          <a:xfrm>
            <a:off x="2101850" y="2093913"/>
            <a:ext cx="7707313" cy="4351337"/>
          </a:xfrm>
          <a:prstGeom prst="rect">
            <a:avLst/>
          </a:prstGeom>
        </p:spPr>
      </p:pic>
      <p:sp>
        <p:nvSpPr>
          <p:cNvPr id="4" name="Rectangle 3">
            <a:extLst>
              <a:ext uri="{FF2B5EF4-FFF2-40B4-BE49-F238E27FC236}">
                <a16:creationId xmlns:a16="http://schemas.microsoft.com/office/drawing/2014/main" id="{CE559701-3FF4-2066-BBE8-F37E4FC090EA}"/>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68855F5E-27B4-5B14-EB9E-2B60B6033BDB}"/>
              </a:ext>
            </a:extLst>
          </p:cNvPr>
          <p:cNvSpPr>
            <a:spLocks noGrp="1"/>
          </p:cNvSpPr>
          <p:nvPr>
            <p:ph type="title"/>
          </p:nvPr>
        </p:nvSpPr>
        <p:spPr>
          <a:xfrm>
            <a:off x="446314" y="339951"/>
            <a:ext cx="10515600" cy="1325563"/>
          </a:xfrm>
        </p:spPr>
        <p:txBody>
          <a:bodyPr>
            <a:normAutofit/>
          </a:bodyPr>
          <a:lstStyle/>
          <a:p>
            <a:r>
              <a:rPr lang="en-US" sz="3600" dirty="0">
                <a:solidFill>
                  <a:schemeClr val="bg1"/>
                </a:solidFill>
                <a:latin typeface="Merriweather Bold" panose="00000800000000000000" pitchFamily="2" charset="0"/>
              </a:rPr>
              <a:t>Cyber Stalking Video</a:t>
            </a:r>
            <a:endParaRPr lang="en-GB" sz="3600" dirty="0">
              <a:solidFill>
                <a:schemeClr val="bg1"/>
              </a:solidFill>
              <a:latin typeface="Merriweather Bold" panose="00000800000000000000" pitchFamily="2" charset="0"/>
            </a:endParaRPr>
          </a:p>
        </p:txBody>
      </p:sp>
      <p:pic>
        <p:nvPicPr>
          <p:cNvPr id="6" name="Picture 5" descr="A black background with white text&#10;&#10;Description automatically generated with low confidence">
            <a:extLst>
              <a:ext uri="{FF2B5EF4-FFF2-40B4-BE49-F238E27FC236}">
                <a16:creationId xmlns:a16="http://schemas.microsoft.com/office/drawing/2014/main" id="{C79DAF28-4186-4C90-BB39-FFD306A14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167140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86A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CF01B-8DEB-8F2C-6289-E47C103E31B1}"/>
              </a:ext>
            </a:extLst>
          </p:cNvPr>
          <p:cNvSpPr>
            <a:spLocks noGrp="1"/>
          </p:cNvSpPr>
          <p:nvPr>
            <p:ph type="title"/>
          </p:nvPr>
        </p:nvSpPr>
        <p:spPr/>
        <p:txBody>
          <a:bodyPr>
            <a:normAutofit/>
          </a:bodyPr>
          <a:lstStyle/>
          <a:p>
            <a:r>
              <a:rPr lang="en-US" sz="3200" dirty="0">
                <a:solidFill>
                  <a:schemeClr val="bg1"/>
                </a:solidFill>
                <a:latin typeface="Merriweather Bold" panose="00000800000000000000" pitchFamily="2" charset="0"/>
                <a:ea typeface="Calibri Light"/>
                <a:cs typeface="Calibri Light"/>
              </a:rPr>
              <a:t>General safety planning</a:t>
            </a:r>
            <a:endParaRPr lang="en-US" sz="3200" dirty="0">
              <a:solidFill>
                <a:schemeClr val="bg1"/>
              </a:solidFill>
              <a:latin typeface="Merriweather Bold" panose="00000800000000000000" pitchFamily="2" charset="0"/>
            </a:endParaRPr>
          </a:p>
        </p:txBody>
      </p:sp>
      <p:pic>
        <p:nvPicPr>
          <p:cNvPr id="4" name="Content Placeholder 3" descr="Hollie Guard App - The Hollie Gazzard Trust - WSP Solicitors">
            <a:extLst>
              <a:ext uri="{FF2B5EF4-FFF2-40B4-BE49-F238E27FC236}">
                <a16:creationId xmlns:a16="http://schemas.microsoft.com/office/drawing/2014/main" id="{BEEECE23-D41D-CFA9-90C3-D2DDD92B8B35}"/>
              </a:ext>
            </a:extLst>
          </p:cNvPr>
          <p:cNvPicPr>
            <a:picLocks noGrp="1" noChangeAspect="1"/>
          </p:cNvPicPr>
          <p:nvPr>
            <p:ph idx="1"/>
          </p:nvPr>
        </p:nvPicPr>
        <p:blipFill>
          <a:blip r:embed="rId2"/>
          <a:stretch>
            <a:fillRect/>
          </a:stretch>
        </p:blipFill>
        <p:spPr>
          <a:xfrm>
            <a:off x="4296834" y="2720711"/>
            <a:ext cx="2857500" cy="2857500"/>
          </a:xfrm>
        </p:spPr>
      </p:pic>
      <p:pic>
        <p:nvPicPr>
          <p:cNvPr id="5" name="Picture 4" descr="Strut Safe (@StrutSafe) / X">
            <a:extLst>
              <a:ext uri="{FF2B5EF4-FFF2-40B4-BE49-F238E27FC236}">
                <a16:creationId xmlns:a16="http://schemas.microsoft.com/office/drawing/2014/main" id="{159A47F2-A568-6984-C20A-117C4171F528}"/>
              </a:ext>
            </a:extLst>
          </p:cNvPr>
          <p:cNvPicPr>
            <a:picLocks noChangeAspect="1"/>
          </p:cNvPicPr>
          <p:nvPr/>
        </p:nvPicPr>
        <p:blipFill>
          <a:blip r:embed="rId3"/>
          <a:stretch>
            <a:fillRect/>
          </a:stretch>
        </p:blipFill>
        <p:spPr>
          <a:xfrm>
            <a:off x="833059" y="2641298"/>
            <a:ext cx="2857500" cy="2857500"/>
          </a:xfrm>
          <a:prstGeom prst="rect">
            <a:avLst/>
          </a:prstGeom>
        </p:spPr>
      </p:pic>
      <p:pic>
        <p:nvPicPr>
          <p:cNvPr id="7" name="Picture 6" descr="Bright Sky – Apps on Google Play">
            <a:extLst>
              <a:ext uri="{FF2B5EF4-FFF2-40B4-BE49-F238E27FC236}">
                <a16:creationId xmlns:a16="http://schemas.microsoft.com/office/drawing/2014/main" id="{483052A3-8C5E-05D4-1EBE-419FEDD0F890}"/>
              </a:ext>
            </a:extLst>
          </p:cNvPr>
          <p:cNvPicPr>
            <a:picLocks noChangeAspect="1"/>
          </p:cNvPicPr>
          <p:nvPr/>
        </p:nvPicPr>
        <p:blipFill>
          <a:blip r:embed="rId4"/>
          <a:stretch>
            <a:fillRect/>
          </a:stretch>
        </p:blipFill>
        <p:spPr>
          <a:xfrm>
            <a:off x="7992533" y="3060398"/>
            <a:ext cx="4038600" cy="2019300"/>
          </a:xfrm>
          <a:prstGeom prst="rect">
            <a:avLst/>
          </a:prstGeom>
        </p:spPr>
      </p:pic>
      <p:pic>
        <p:nvPicPr>
          <p:cNvPr id="9" name="Picture 8" descr="A picture containing text, font, screenshot, graphics&#10;&#10;Description automatically generated">
            <a:extLst>
              <a:ext uri="{FF2B5EF4-FFF2-40B4-BE49-F238E27FC236}">
                <a16:creationId xmlns:a16="http://schemas.microsoft.com/office/drawing/2014/main" id="{A48322A4-A031-CF99-C6B7-829EBB9F4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0727" y="502408"/>
            <a:ext cx="3284682" cy="1050995"/>
          </a:xfrm>
          <a:prstGeom prst="rect">
            <a:avLst/>
          </a:prstGeom>
        </p:spPr>
      </p:pic>
      <p:pic>
        <p:nvPicPr>
          <p:cNvPr id="3" name="Picture 2" descr="A black background with white text&#10;&#10;Description automatically generated with low confidence">
            <a:extLst>
              <a:ext uri="{FF2B5EF4-FFF2-40B4-BE49-F238E27FC236}">
                <a16:creationId xmlns:a16="http://schemas.microsoft.com/office/drawing/2014/main" id="{10F5BE73-AC77-2AAB-538A-0C6A6F64F2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6699" y="301266"/>
            <a:ext cx="2054028" cy="1453278"/>
          </a:xfrm>
          <a:prstGeom prst="rect">
            <a:avLst/>
          </a:prstGeom>
        </p:spPr>
      </p:pic>
    </p:spTree>
    <p:extLst>
      <p:ext uri="{BB962C8B-B14F-4D97-AF65-F5344CB8AC3E}">
        <p14:creationId xmlns:p14="http://schemas.microsoft.com/office/powerpoint/2010/main" val="2766782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80B8-BB60-4755-F57C-BB520BC4ADA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16E620-FA57-8E9C-D7A1-C1B144A19A52}"/>
              </a:ext>
            </a:extLst>
          </p:cNvPr>
          <p:cNvSpPr>
            <a:spLocks noGrp="1"/>
          </p:cNvSpPr>
          <p:nvPr>
            <p:ph idx="1"/>
          </p:nvPr>
        </p:nvSpPr>
        <p:spPr>
          <a:xfrm>
            <a:off x="698241" y="2094107"/>
            <a:ext cx="10515600" cy="4351338"/>
          </a:xfrm>
        </p:spPr>
        <p:txBody>
          <a:bodyPr>
            <a:normAutofit/>
          </a:bodyPr>
          <a:lstStyle/>
          <a:p>
            <a:r>
              <a:rPr lang="en-US" b="0" i="0" dirty="0">
                <a:solidFill>
                  <a:srgbClr val="000000"/>
                </a:solidFill>
                <a:effectLst/>
              </a:rPr>
              <a:t>Easily guessable passwords can be discovered by </a:t>
            </a:r>
            <a:r>
              <a:rPr lang="en-US" dirty="0">
                <a:solidFill>
                  <a:srgbClr val="000000"/>
                </a:solidFill>
              </a:rPr>
              <a:t>a stalker</a:t>
            </a:r>
            <a:r>
              <a:rPr lang="en-US" b="0" i="0" dirty="0">
                <a:solidFill>
                  <a:srgbClr val="000000"/>
                </a:solidFill>
                <a:effectLst/>
              </a:rPr>
              <a:t>, so make sure you create a secure one. Not your name, DOB, pet names etc..</a:t>
            </a:r>
            <a:endParaRPr lang="en-US" u="none" strike="noStrike" dirty="0">
              <a:solidFill>
                <a:srgbClr val="000000"/>
              </a:solidFill>
            </a:endParaRPr>
          </a:p>
          <a:p>
            <a:r>
              <a:rPr lang="en-US" b="0" i="0" dirty="0">
                <a:solidFill>
                  <a:srgbClr val="000000"/>
                </a:solidFill>
                <a:effectLst/>
              </a:rPr>
              <a:t>If apps offers</a:t>
            </a:r>
            <a:r>
              <a:rPr lang="en-US" b="0" i="0" u="none" strike="noStrike" dirty="0">
                <a:solidFill>
                  <a:srgbClr val="2B70B9"/>
                </a:solidFill>
                <a:effectLst/>
                <a:hlinkClick r:id="rId2"/>
              </a:rPr>
              <a:t> 2-step verification (2SV)</a:t>
            </a:r>
            <a:r>
              <a:rPr lang="en-US" b="0" i="0" dirty="0">
                <a:solidFill>
                  <a:srgbClr val="000000"/>
                </a:solidFill>
                <a:effectLst/>
              </a:rPr>
              <a:t>, </a:t>
            </a:r>
            <a:r>
              <a:rPr lang="en-US" b="1" i="0" dirty="0">
                <a:solidFill>
                  <a:srgbClr val="000000"/>
                </a:solidFill>
                <a:effectLst/>
              </a:rPr>
              <a:t>turn it on</a:t>
            </a:r>
            <a:r>
              <a:rPr lang="en-US" b="0" i="0" dirty="0">
                <a:solidFill>
                  <a:srgbClr val="000000"/>
                </a:solidFill>
                <a:effectLst/>
              </a:rPr>
              <a:t>. 2SV (which is sometimes called multi-factor authentication or MFA) provides a way of 'double checking' that you really </a:t>
            </a:r>
            <a:r>
              <a:rPr lang="en-US" b="1" i="0" dirty="0">
                <a:solidFill>
                  <a:srgbClr val="000000"/>
                </a:solidFill>
                <a:effectLst/>
              </a:rPr>
              <a:t>are</a:t>
            </a:r>
            <a:r>
              <a:rPr lang="en-US" b="0" i="0" dirty="0">
                <a:solidFill>
                  <a:srgbClr val="000000"/>
                </a:solidFill>
                <a:effectLst/>
              </a:rPr>
              <a:t> the person you are claiming to be.</a:t>
            </a:r>
          </a:p>
          <a:p>
            <a:r>
              <a:rPr lang="en-US" dirty="0"/>
              <a:t>Be aware of what images you post online; background what you're wearing </a:t>
            </a:r>
            <a:r>
              <a:rPr lang="en-US" dirty="0" err="1"/>
              <a:t>i.e</a:t>
            </a:r>
            <a:r>
              <a:rPr lang="en-US" dirty="0"/>
              <a:t> uniform.  Don't post things on the day; wait a few days.</a:t>
            </a:r>
          </a:p>
          <a:p>
            <a:r>
              <a:rPr lang="en-US" dirty="0"/>
              <a:t>Do not share compromising pictures of yourself  - these can be used and changed Ai deep fakes </a:t>
            </a:r>
            <a:endParaRPr lang="en-US" dirty="0">
              <a:solidFill>
                <a:srgbClr val="000000"/>
              </a:solidFill>
            </a:endParaRPr>
          </a:p>
          <a:p>
            <a:endParaRPr lang="en-US" dirty="0"/>
          </a:p>
        </p:txBody>
      </p:sp>
      <p:sp>
        <p:nvSpPr>
          <p:cNvPr id="4" name="Rectangle 3">
            <a:extLst>
              <a:ext uri="{FF2B5EF4-FFF2-40B4-BE49-F238E27FC236}">
                <a16:creationId xmlns:a16="http://schemas.microsoft.com/office/drawing/2014/main" id="{FF50AEB0-F120-83EA-0069-E5B41359A2CA}"/>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B9357470-0341-9336-E46F-29114F15C2FC}"/>
              </a:ext>
            </a:extLst>
          </p:cNvPr>
          <p:cNvSpPr>
            <a:spLocks noGrp="1"/>
          </p:cNvSpPr>
          <p:nvPr>
            <p:ph type="title"/>
          </p:nvPr>
        </p:nvSpPr>
        <p:spPr>
          <a:xfrm>
            <a:off x="446314" y="339951"/>
            <a:ext cx="10515600" cy="1325563"/>
          </a:xfrm>
        </p:spPr>
        <p:txBody>
          <a:bodyPr>
            <a:normAutofit/>
          </a:bodyPr>
          <a:lstStyle/>
          <a:p>
            <a:r>
              <a:rPr lang="en-US" sz="3200" dirty="0">
                <a:solidFill>
                  <a:schemeClr val="bg1"/>
                </a:solidFill>
                <a:latin typeface="Merriweather Bold" panose="00000800000000000000" pitchFamily="2" charset="0"/>
              </a:rPr>
              <a:t>Keeping yourself safe </a:t>
            </a:r>
            <a:endParaRPr lang="en-GB" sz="3200" dirty="0">
              <a:solidFill>
                <a:schemeClr val="bg1"/>
              </a:solidFill>
              <a:latin typeface="Merriweather Bold" panose="00000800000000000000" pitchFamily="2" charset="0"/>
            </a:endParaRPr>
          </a:p>
        </p:txBody>
      </p:sp>
      <p:pic>
        <p:nvPicPr>
          <p:cNvPr id="6" name="Picture 5" descr="A black background with white text&#10;&#10;Description automatically generated with low confidence">
            <a:extLst>
              <a:ext uri="{FF2B5EF4-FFF2-40B4-BE49-F238E27FC236}">
                <a16:creationId xmlns:a16="http://schemas.microsoft.com/office/drawing/2014/main" id="{20CF2B2D-2757-3347-1B50-53731C23D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3063825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CEF09-4A3B-362F-BB19-3419EE18528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6A99A0-2129-EBE8-8C47-03D269E0906E}"/>
              </a:ext>
            </a:extLst>
          </p:cNvPr>
          <p:cNvSpPr>
            <a:spLocks noGrp="1"/>
          </p:cNvSpPr>
          <p:nvPr>
            <p:ph idx="1"/>
          </p:nvPr>
        </p:nvSpPr>
        <p:spPr>
          <a:xfrm>
            <a:off x="698241" y="2094107"/>
            <a:ext cx="10515600" cy="4351338"/>
          </a:xfrm>
        </p:spPr>
        <p:txBody>
          <a:bodyPr>
            <a:normAutofit/>
          </a:bodyPr>
          <a:lstStyle/>
          <a:p>
            <a:r>
              <a:rPr lang="en-US" dirty="0">
                <a:solidFill>
                  <a:srgbClr val="000000"/>
                </a:solidFill>
              </a:rPr>
              <a:t>Ensure privacy setting on your account.</a:t>
            </a:r>
          </a:p>
          <a:p>
            <a:r>
              <a:rPr lang="en-US" dirty="0">
                <a:solidFill>
                  <a:srgbClr val="000000"/>
                </a:solidFill>
              </a:rPr>
              <a:t>Make sure you know who you're accepting as a friend.</a:t>
            </a:r>
          </a:p>
          <a:p>
            <a:r>
              <a:rPr lang="en-US" dirty="0"/>
              <a:t>Report fake accounts to FB/TikTok/Instagram etc.. </a:t>
            </a:r>
          </a:p>
          <a:p>
            <a:r>
              <a:rPr lang="en-US" dirty="0"/>
              <a:t>Do not share bank account details online with people you do not know.</a:t>
            </a:r>
          </a:p>
          <a:p>
            <a:r>
              <a:rPr lang="en-US" dirty="0"/>
              <a:t>If you decide to meet someone you met online – meet with caution. Let friends know where you will be, times and remember ask for Angela at the bar if you need support to get away.</a:t>
            </a:r>
            <a:endParaRPr lang="en-GB" dirty="0"/>
          </a:p>
          <a:p>
            <a:endParaRPr lang="en-US" dirty="0"/>
          </a:p>
        </p:txBody>
      </p:sp>
      <p:sp>
        <p:nvSpPr>
          <p:cNvPr id="4" name="Rectangle 3">
            <a:extLst>
              <a:ext uri="{FF2B5EF4-FFF2-40B4-BE49-F238E27FC236}">
                <a16:creationId xmlns:a16="http://schemas.microsoft.com/office/drawing/2014/main" id="{BD1A0726-F621-BF6D-08FE-122EAC464132}"/>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D5AB229C-3F4A-42BD-945C-D1D2E848F841}"/>
              </a:ext>
            </a:extLst>
          </p:cNvPr>
          <p:cNvSpPr>
            <a:spLocks noGrp="1"/>
          </p:cNvSpPr>
          <p:nvPr>
            <p:ph type="title"/>
          </p:nvPr>
        </p:nvSpPr>
        <p:spPr>
          <a:xfrm>
            <a:off x="446314" y="339951"/>
            <a:ext cx="10515600" cy="1325563"/>
          </a:xfrm>
        </p:spPr>
        <p:txBody>
          <a:bodyPr>
            <a:normAutofit/>
          </a:bodyPr>
          <a:lstStyle/>
          <a:p>
            <a:r>
              <a:rPr lang="en-US" sz="3200" dirty="0">
                <a:solidFill>
                  <a:schemeClr val="bg1"/>
                </a:solidFill>
                <a:latin typeface="Merriweather Bold" panose="00000800000000000000" pitchFamily="2" charset="0"/>
              </a:rPr>
              <a:t>Keeping yourself safe </a:t>
            </a:r>
            <a:endParaRPr lang="en-GB" sz="3200" dirty="0">
              <a:solidFill>
                <a:schemeClr val="bg1"/>
              </a:solidFill>
              <a:latin typeface="Merriweather Bold" panose="00000800000000000000" pitchFamily="2" charset="0"/>
            </a:endParaRPr>
          </a:p>
        </p:txBody>
      </p:sp>
      <p:pic>
        <p:nvPicPr>
          <p:cNvPr id="6" name="Picture 5" descr="A black background with white text&#10;&#10;Description automatically generated with low confidence">
            <a:extLst>
              <a:ext uri="{FF2B5EF4-FFF2-40B4-BE49-F238E27FC236}">
                <a16:creationId xmlns:a16="http://schemas.microsoft.com/office/drawing/2014/main" id="{4220F481-9ADC-B303-20CC-3C31C6E2D5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1091707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C7F9C-2E64-2AF0-CD12-E2D4A6B7370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FA518AB-EE53-AE8E-7FB4-4CC5F7818906}"/>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C2E54A0F-CF34-4E72-FD9A-9EC4A13D9EE3}"/>
              </a:ext>
            </a:extLst>
          </p:cNvPr>
          <p:cNvSpPr>
            <a:spLocks noGrp="1"/>
          </p:cNvSpPr>
          <p:nvPr>
            <p:ph type="title"/>
          </p:nvPr>
        </p:nvSpPr>
        <p:spPr>
          <a:xfrm>
            <a:off x="446314" y="339951"/>
            <a:ext cx="10515600" cy="1325563"/>
          </a:xfrm>
        </p:spPr>
        <p:txBody>
          <a:bodyPr>
            <a:normAutofit/>
          </a:bodyPr>
          <a:lstStyle/>
          <a:p>
            <a:r>
              <a:rPr lang="en-US" sz="3200" dirty="0">
                <a:solidFill>
                  <a:schemeClr val="bg1"/>
                </a:solidFill>
                <a:latin typeface="Merriweather Bold" panose="00000800000000000000" pitchFamily="2" charset="0"/>
              </a:rPr>
              <a:t>Keeping yourself safe at work / education</a:t>
            </a:r>
            <a:endParaRPr lang="en-GB" sz="3200" dirty="0">
              <a:solidFill>
                <a:schemeClr val="bg1"/>
              </a:solidFill>
              <a:latin typeface="Merriweather Bold" panose="00000800000000000000" pitchFamily="2" charset="0"/>
            </a:endParaRPr>
          </a:p>
        </p:txBody>
      </p:sp>
      <p:graphicFrame>
        <p:nvGraphicFramePr>
          <p:cNvPr id="6" name="Content Placeholder 3">
            <a:extLst>
              <a:ext uri="{FF2B5EF4-FFF2-40B4-BE49-F238E27FC236}">
                <a16:creationId xmlns:a16="http://schemas.microsoft.com/office/drawing/2014/main" id="{3C56BA9B-C91B-FCCF-3E60-48ABFB7F9119}"/>
              </a:ext>
            </a:extLst>
          </p:cNvPr>
          <p:cNvGraphicFramePr>
            <a:graphicFrameLocks noGrp="1"/>
          </p:cNvGraphicFramePr>
          <p:nvPr>
            <p:ph idx="1"/>
            <p:extLst>
              <p:ext uri="{D42A27DB-BD31-4B8C-83A1-F6EECF244321}">
                <p14:modId xmlns:p14="http://schemas.microsoft.com/office/powerpoint/2010/main" val="873821348"/>
              </p:ext>
            </p:extLst>
          </p:nvPr>
        </p:nvGraphicFramePr>
        <p:xfrm>
          <a:off x="446314" y="1976782"/>
          <a:ext cx="11122038" cy="4662143"/>
        </p:xfrm>
        <a:graphic>
          <a:graphicData uri="http://schemas.openxmlformats.org/drawingml/2006/table">
            <a:tbl>
              <a:tblPr firstRow="1" bandRow="1">
                <a:tableStyleId>{5C22544A-7EE6-4342-B048-85BDC9FD1C3A}</a:tableStyleId>
              </a:tblPr>
              <a:tblGrid>
                <a:gridCol w="3701657">
                  <a:extLst>
                    <a:ext uri="{9D8B030D-6E8A-4147-A177-3AD203B41FA5}">
                      <a16:colId xmlns:a16="http://schemas.microsoft.com/office/drawing/2014/main" val="4169408354"/>
                    </a:ext>
                  </a:extLst>
                </a:gridCol>
                <a:gridCol w="3708655">
                  <a:extLst>
                    <a:ext uri="{9D8B030D-6E8A-4147-A177-3AD203B41FA5}">
                      <a16:colId xmlns:a16="http://schemas.microsoft.com/office/drawing/2014/main" val="3580361800"/>
                    </a:ext>
                  </a:extLst>
                </a:gridCol>
                <a:gridCol w="3711726">
                  <a:extLst>
                    <a:ext uri="{9D8B030D-6E8A-4147-A177-3AD203B41FA5}">
                      <a16:colId xmlns:a16="http://schemas.microsoft.com/office/drawing/2014/main" val="3190415727"/>
                    </a:ext>
                  </a:extLst>
                </a:gridCol>
              </a:tblGrid>
              <a:tr h="589267">
                <a:tc>
                  <a:txBody>
                    <a:bodyPr/>
                    <a:lstStyle/>
                    <a:p>
                      <a:r>
                        <a:rPr lang="en-US" sz="1200" dirty="0"/>
                        <a:t>What the stalker may do?</a:t>
                      </a:r>
                    </a:p>
                  </a:txBody>
                  <a:tcPr marL="79573" marR="79573" marT="39787" marB="39787"/>
                </a:tc>
                <a:tc>
                  <a:txBody>
                    <a:bodyPr/>
                    <a:lstStyle/>
                    <a:p>
                      <a:r>
                        <a:rPr lang="en-US" sz="1200" dirty="0"/>
                        <a:t>Safety planning tips</a:t>
                      </a:r>
                    </a:p>
                  </a:txBody>
                  <a:tcPr marL="79573" marR="79573" marT="39787" marB="39787"/>
                </a:tc>
                <a:tc>
                  <a:txBody>
                    <a:bodyPr/>
                    <a:lstStyle/>
                    <a:p>
                      <a:r>
                        <a:rPr lang="en-US" sz="1200" dirty="0"/>
                        <a:t>Evidence gathering</a:t>
                      </a:r>
                    </a:p>
                  </a:txBody>
                  <a:tcPr marL="79573" marR="79573" marT="39787" marB="39787"/>
                </a:tc>
                <a:extLst>
                  <a:ext uri="{0D108BD9-81ED-4DB2-BD59-A6C34878D82A}">
                    <a16:rowId xmlns:a16="http://schemas.microsoft.com/office/drawing/2014/main" val="3114510960"/>
                  </a:ext>
                </a:extLst>
              </a:tr>
              <a:tr h="4072876">
                <a:tc>
                  <a:txBody>
                    <a:bodyPr/>
                    <a:lstStyle/>
                    <a:p>
                      <a:pPr marL="285750" indent="-285750">
                        <a:buFont typeface="Arial"/>
                        <a:buChar char="•"/>
                      </a:pPr>
                      <a:r>
                        <a:rPr lang="en-US" sz="1900" dirty="0"/>
                        <a:t>Follow you to, from and around the location.</a:t>
                      </a:r>
                    </a:p>
                    <a:p>
                      <a:pPr marL="285750" lvl="0" indent="-285750">
                        <a:buFont typeface="Arial"/>
                        <a:buChar char="•"/>
                      </a:pPr>
                      <a:r>
                        <a:rPr lang="en-US" sz="1900" dirty="0"/>
                        <a:t>Contact collogues and friends about you.</a:t>
                      </a:r>
                    </a:p>
                    <a:p>
                      <a:pPr marL="285750" lvl="0" indent="-285750">
                        <a:buFont typeface="Arial"/>
                        <a:buChar char="•"/>
                      </a:pPr>
                      <a:r>
                        <a:rPr lang="en-US" sz="1900" dirty="0"/>
                        <a:t>Show up.</a:t>
                      </a:r>
                    </a:p>
                    <a:p>
                      <a:pPr marL="285750" lvl="0" indent="-285750">
                        <a:buFont typeface="Arial"/>
                        <a:buChar char="•"/>
                      </a:pPr>
                      <a:r>
                        <a:rPr lang="en-US" sz="1900" dirty="0"/>
                        <a:t>Contacting by text, phone or email whilst at work or in education</a:t>
                      </a:r>
                    </a:p>
                    <a:p>
                      <a:pPr lvl="0">
                        <a:buNone/>
                      </a:pPr>
                      <a:endParaRPr lang="en-US" sz="1900" dirty="0"/>
                    </a:p>
                  </a:txBody>
                  <a:tcPr marL="79573" marR="79573" marT="39787" marB="39787"/>
                </a:tc>
                <a:tc>
                  <a:txBody>
                    <a:bodyPr/>
                    <a:lstStyle/>
                    <a:p>
                      <a:pPr marL="285750" indent="-285750">
                        <a:buFont typeface="Arial"/>
                        <a:buChar char="•"/>
                      </a:pPr>
                      <a:r>
                        <a:rPr lang="en-US" sz="1600" dirty="0"/>
                        <a:t>Give picture of stalker to friends at work or school etc..</a:t>
                      </a:r>
                    </a:p>
                    <a:p>
                      <a:pPr marL="285750" lvl="0" indent="-285750">
                        <a:buFont typeface="Arial"/>
                        <a:buChar char="•"/>
                      </a:pPr>
                      <a:r>
                        <a:rPr lang="en-US" sz="1600" dirty="0"/>
                        <a:t>Consider changing routes to work/ college</a:t>
                      </a:r>
                    </a:p>
                    <a:p>
                      <a:pPr marL="285750" lvl="0" indent="-285750">
                        <a:buFont typeface="Arial"/>
                        <a:buChar char="•"/>
                      </a:pPr>
                      <a:r>
                        <a:rPr lang="en-US" sz="1600" dirty="0"/>
                        <a:t>Adjust hours if possible.</a:t>
                      </a:r>
                    </a:p>
                    <a:p>
                      <a:pPr marL="285750" lvl="0" indent="-285750">
                        <a:buFont typeface="Arial"/>
                        <a:buChar char="•"/>
                      </a:pPr>
                      <a:r>
                        <a:rPr lang="en-US" sz="1600" dirty="0"/>
                        <a:t>Have a colleague walk you to and from the car/bus stop.</a:t>
                      </a:r>
                    </a:p>
                    <a:p>
                      <a:pPr marL="285750" lvl="0" indent="-285750">
                        <a:buFont typeface="Arial"/>
                        <a:buChar char="•"/>
                      </a:pPr>
                      <a:r>
                        <a:rPr lang="en-US" sz="1600" dirty="0"/>
                        <a:t>Ensure work and education aware to not provide your number to anyone.</a:t>
                      </a:r>
                    </a:p>
                    <a:p>
                      <a:pPr marL="285750" lvl="0" indent="-285750">
                        <a:buFont typeface="Arial"/>
                        <a:buChar char="•"/>
                      </a:pPr>
                      <a:r>
                        <a:rPr lang="en-US" sz="1600" dirty="0"/>
                        <a:t>Any protective orders - ensure this is shared with bosses/ teachers.</a:t>
                      </a:r>
                    </a:p>
                    <a:p>
                      <a:pPr marL="285750" lvl="0" indent="-285750">
                        <a:buFont typeface="Arial"/>
                        <a:buChar char="•"/>
                      </a:pPr>
                      <a:endParaRPr lang="en-US" sz="1200" dirty="0"/>
                    </a:p>
                  </a:txBody>
                  <a:tcPr marL="79573" marR="79573" marT="39787" marB="39787"/>
                </a:tc>
                <a:tc>
                  <a:txBody>
                    <a:bodyPr/>
                    <a:lstStyle/>
                    <a:p>
                      <a:pPr marL="285750" indent="-285750">
                        <a:buFont typeface="Arial"/>
                        <a:buChar char="•"/>
                      </a:pPr>
                      <a:r>
                        <a:rPr lang="en-US" sz="1900" dirty="0"/>
                        <a:t>Save any texts / Voicemails.</a:t>
                      </a:r>
                    </a:p>
                    <a:p>
                      <a:pPr marL="285750" lvl="0" indent="-285750">
                        <a:buFont typeface="Arial"/>
                        <a:buChar char="•"/>
                      </a:pPr>
                      <a:r>
                        <a:rPr lang="en-US" sz="1900" dirty="0"/>
                        <a:t>If CCTV and stalker turning up ensure you work with security/ bosses to save this for evidence.</a:t>
                      </a:r>
                    </a:p>
                  </a:txBody>
                  <a:tcPr marL="79573" marR="79573" marT="39787" marB="39787"/>
                </a:tc>
                <a:extLst>
                  <a:ext uri="{0D108BD9-81ED-4DB2-BD59-A6C34878D82A}">
                    <a16:rowId xmlns:a16="http://schemas.microsoft.com/office/drawing/2014/main" val="1589819736"/>
                  </a:ext>
                </a:extLst>
              </a:tr>
            </a:tbl>
          </a:graphicData>
        </a:graphic>
      </p:graphicFrame>
      <p:pic>
        <p:nvPicPr>
          <p:cNvPr id="3" name="Picture 2" descr="A black background with white text&#10;&#10;Description automatically generated with low confidence">
            <a:extLst>
              <a:ext uri="{FF2B5EF4-FFF2-40B4-BE49-F238E27FC236}">
                <a16:creationId xmlns:a16="http://schemas.microsoft.com/office/drawing/2014/main" id="{CCC64523-1979-FE0A-DF4C-B88198356A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953911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A334A-3655-29CC-FE86-4160BD4FEFD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6E4D5EE-65A7-1DDA-055E-4A34AC8769E7}"/>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3CB886C0-C06C-86B3-3F5B-F5B3F8689759}"/>
              </a:ext>
            </a:extLst>
          </p:cNvPr>
          <p:cNvSpPr>
            <a:spLocks noGrp="1"/>
          </p:cNvSpPr>
          <p:nvPr>
            <p:ph type="title"/>
          </p:nvPr>
        </p:nvSpPr>
        <p:spPr>
          <a:xfrm>
            <a:off x="446314" y="339951"/>
            <a:ext cx="10515600" cy="1325563"/>
          </a:xfrm>
        </p:spPr>
        <p:txBody>
          <a:bodyPr>
            <a:normAutofit/>
          </a:bodyPr>
          <a:lstStyle/>
          <a:p>
            <a:r>
              <a:rPr lang="en-US" sz="3200" dirty="0">
                <a:solidFill>
                  <a:schemeClr val="bg1"/>
                </a:solidFill>
                <a:latin typeface="Merriweather Bold" panose="00000800000000000000" pitchFamily="2" charset="0"/>
              </a:rPr>
              <a:t>Keeping yourself safe at home</a:t>
            </a:r>
            <a:endParaRPr lang="en-GB" sz="3200" dirty="0">
              <a:solidFill>
                <a:schemeClr val="bg1"/>
              </a:solidFill>
              <a:latin typeface="Merriweather Bold" panose="00000800000000000000" pitchFamily="2" charset="0"/>
            </a:endParaRPr>
          </a:p>
        </p:txBody>
      </p:sp>
      <p:graphicFrame>
        <p:nvGraphicFramePr>
          <p:cNvPr id="8" name="Table 7">
            <a:extLst>
              <a:ext uri="{FF2B5EF4-FFF2-40B4-BE49-F238E27FC236}">
                <a16:creationId xmlns:a16="http://schemas.microsoft.com/office/drawing/2014/main" id="{C0850C34-6C6E-1E39-1852-8BBD742E65E9}"/>
              </a:ext>
            </a:extLst>
          </p:cNvPr>
          <p:cNvGraphicFramePr>
            <a:graphicFrameLocks noGrp="1"/>
          </p:cNvGraphicFramePr>
          <p:nvPr>
            <p:extLst>
              <p:ext uri="{D42A27DB-BD31-4B8C-83A1-F6EECF244321}">
                <p14:modId xmlns:p14="http://schemas.microsoft.com/office/powerpoint/2010/main" val="2601413820"/>
              </p:ext>
            </p:extLst>
          </p:nvPr>
        </p:nvGraphicFramePr>
        <p:xfrm>
          <a:off x="571499" y="2005465"/>
          <a:ext cx="10963275" cy="4281034"/>
        </p:xfrm>
        <a:graphic>
          <a:graphicData uri="http://schemas.openxmlformats.org/drawingml/2006/table">
            <a:tbl>
              <a:tblPr/>
              <a:tblGrid>
                <a:gridCol w="3628599">
                  <a:extLst>
                    <a:ext uri="{9D8B030D-6E8A-4147-A177-3AD203B41FA5}">
                      <a16:colId xmlns:a16="http://schemas.microsoft.com/office/drawing/2014/main" val="3118366238"/>
                    </a:ext>
                  </a:extLst>
                </a:gridCol>
                <a:gridCol w="3628599">
                  <a:extLst>
                    <a:ext uri="{9D8B030D-6E8A-4147-A177-3AD203B41FA5}">
                      <a16:colId xmlns:a16="http://schemas.microsoft.com/office/drawing/2014/main" val="2685893871"/>
                    </a:ext>
                  </a:extLst>
                </a:gridCol>
                <a:gridCol w="3706077">
                  <a:extLst>
                    <a:ext uri="{9D8B030D-6E8A-4147-A177-3AD203B41FA5}">
                      <a16:colId xmlns:a16="http://schemas.microsoft.com/office/drawing/2014/main" val="664185686"/>
                    </a:ext>
                  </a:extLst>
                </a:gridCol>
              </a:tblGrid>
              <a:tr h="411639">
                <a:tc>
                  <a:txBody>
                    <a:bodyPr/>
                    <a:lstStyle/>
                    <a:p>
                      <a:pPr algn="l" fontAlgn="base"/>
                      <a:r>
                        <a:rPr lang="en-US" sz="1400" b="1" i="0">
                          <a:solidFill>
                            <a:srgbClr val="FFFFFF"/>
                          </a:solidFill>
                          <a:effectLst/>
                          <a:latin typeface="Calibri" panose="020F0502020204030204" pitchFamily="34" charset="0"/>
                        </a:rPr>
                        <a:t>What the stalker may do?​</a:t>
                      </a:r>
                      <a:endParaRPr lang="en-US" b="1" i="0">
                        <a:solidFill>
                          <a:srgbClr val="FFFFFF"/>
                        </a:solidFill>
                        <a:effectLst/>
                      </a:endParaRPr>
                    </a:p>
                  </a:txBody>
                  <a:tcPr>
                    <a:lnL w="8451" cap="flat" cmpd="sng" algn="ctr">
                      <a:solidFill>
                        <a:srgbClr val="FFFFFF"/>
                      </a:solidFill>
                      <a:prstDash val="solid"/>
                      <a:round/>
                      <a:headEnd type="none" w="med" len="med"/>
                      <a:tailEnd type="none" w="med" len="med"/>
                    </a:lnL>
                    <a:lnR w="8451" cap="flat" cmpd="sng" algn="ctr">
                      <a:solidFill>
                        <a:srgbClr val="FFFFFF"/>
                      </a:solidFill>
                      <a:prstDash val="solid"/>
                      <a:round/>
                      <a:headEnd type="none" w="med" len="med"/>
                      <a:tailEnd type="none" w="med" len="med"/>
                    </a:lnR>
                    <a:lnT w="8451" cap="flat" cmpd="sng" algn="ctr">
                      <a:solidFill>
                        <a:srgbClr val="FFFFFF"/>
                      </a:solidFill>
                      <a:prstDash val="solid"/>
                      <a:round/>
                      <a:headEnd type="none" w="med" len="med"/>
                      <a:tailEnd type="none" w="med" len="med"/>
                    </a:lnT>
                    <a:lnB w="8451"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400" b="1" i="0">
                          <a:solidFill>
                            <a:srgbClr val="FFFFFF"/>
                          </a:solidFill>
                          <a:effectLst/>
                          <a:latin typeface="Calibri" panose="020F0502020204030204" pitchFamily="34" charset="0"/>
                        </a:rPr>
                        <a:t>Safety planning tips​</a:t>
                      </a:r>
                      <a:endParaRPr lang="en-US" b="1" i="0">
                        <a:solidFill>
                          <a:srgbClr val="FFFFFF"/>
                        </a:solidFill>
                        <a:effectLst/>
                      </a:endParaRPr>
                    </a:p>
                  </a:txBody>
                  <a:tcPr>
                    <a:lnL w="8451" cap="flat" cmpd="sng" algn="ctr">
                      <a:solidFill>
                        <a:srgbClr val="FFFFFF"/>
                      </a:solidFill>
                      <a:prstDash val="solid"/>
                      <a:round/>
                      <a:headEnd type="none" w="med" len="med"/>
                      <a:tailEnd type="none" w="med" len="med"/>
                    </a:lnL>
                    <a:lnR w="8451" cap="flat" cmpd="sng" algn="ctr">
                      <a:solidFill>
                        <a:srgbClr val="FFFFFF"/>
                      </a:solidFill>
                      <a:prstDash val="solid"/>
                      <a:round/>
                      <a:headEnd type="none" w="med" len="med"/>
                      <a:tailEnd type="none" w="med" len="med"/>
                    </a:lnR>
                    <a:lnT w="8451" cap="flat" cmpd="sng" algn="ctr">
                      <a:solidFill>
                        <a:srgbClr val="FFFFFF"/>
                      </a:solidFill>
                      <a:prstDash val="solid"/>
                      <a:round/>
                      <a:headEnd type="none" w="med" len="med"/>
                      <a:tailEnd type="none" w="med" len="med"/>
                    </a:lnT>
                    <a:lnB w="8451"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400" b="1" i="0">
                          <a:solidFill>
                            <a:srgbClr val="FFFFFF"/>
                          </a:solidFill>
                          <a:effectLst/>
                          <a:latin typeface="Calibri" panose="020F0502020204030204" pitchFamily="34" charset="0"/>
                        </a:rPr>
                        <a:t>Evidence gathering​</a:t>
                      </a:r>
                      <a:endParaRPr lang="en-US" b="1" i="0">
                        <a:solidFill>
                          <a:srgbClr val="FFFFFF"/>
                        </a:solidFill>
                        <a:effectLst/>
                      </a:endParaRPr>
                    </a:p>
                  </a:txBody>
                  <a:tcPr>
                    <a:lnL w="8451" cap="flat" cmpd="sng" algn="ctr">
                      <a:solidFill>
                        <a:srgbClr val="FFFFFF"/>
                      </a:solidFill>
                      <a:prstDash val="solid"/>
                      <a:round/>
                      <a:headEnd type="none" w="med" len="med"/>
                      <a:tailEnd type="none" w="med" len="med"/>
                    </a:lnL>
                    <a:lnR w="8451" cap="flat" cmpd="sng" algn="ctr">
                      <a:solidFill>
                        <a:srgbClr val="FFFFFF"/>
                      </a:solidFill>
                      <a:prstDash val="solid"/>
                      <a:round/>
                      <a:headEnd type="none" w="med" len="med"/>
                      <a:tailEnd type="none" w="med" len="med"/>
                    </a:lnR>
                    <a:lnT w="8451" cap="flat" cmpd="sng" algn="ctr">
                      <a:solidFill>
                        <a:srgbClr val="FFFFFF"/>
                      </a:solidFill>
                      <a:prstDash val="solid"/>
                      <a:round/>
                      <a:headEnd type="none" w="med" len="med"/>
                      <a:tailEnd type="none" w="med" len="med"/>
                    </a:lnT>
                    <a:lnB w="8451"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889138084"/>
                  </a:ext>
                </a:extLst>
              </a:tr>
              <a:tr h="3869395">
                <a:tc>
                  <a:txBody>
                    <a:bodyPr/>
                    <a:lstStyle/>
                    <a:p>
                      <a:pPr algn="l" fontAlgn="base">
                        <a:buFont typeface="Arial" panose="020B0604020202020204" pitchFamily="34" charset="0"/>
                        <a:buChar char="•"/>
                      </a:pPr>
                      <a:r>
                        <a:rPr lang="en-US" sz="1400" b="0" i="0" dirty="0">
                          <a:solidFill>
                            <a:srgbClr val="000000"/>
                          </a:solidFill>
                          <a:effectLst/>
                          <a:highlight>
                            <a:srgbClr val="CFD5EA"/>
                          </a:highlight>
                          <a:latin typeface="Calibri" panose="020F0502020204030204" pitchFamily="34" charset="0"/>
                        </a:rPr>
                        <a:t>Follow you to, from and around your home.</a:t>
                      </a:r>
                      <a:r>
                        <a:rPr lang="en-US" sz="1400" b="0" i="0" dirty="0">
                          <a:solidFill>
                            <a:srgbClr val="000000"/>
                          </a:solidFill>
                          <a:effectLst/>
                          <a:latin typeface="Calibri" panose="020F0502020204030204" pitchFamily="34" charset="0"/>
                        </a:rPr>
                        <a:t>​</a:t>
                      </a:r>
                      <a:endParaRPr lang="en-US" sz="112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400" b="0" i="0" dirty="0">
                          <a:solidFill>
                            <a:srgbClr val="000000"/>
                          </a:solidFill>
                          <a:effectLst/>
                          <a:highlight>
                            <a:srgbClr val="CFD5EA"/>
                          </a:highlight>
                          <a:latin typeface="Calibri" panose="020F0502020204030204" pitchFamily="34" charset="0"/>
                        </a:rPr>
                        <a:t>Invade your home</a:t>
                      </a:r>
                      <a:r>
                        <a:rPr lang="en-US" sz="1400" b="0" i="0" dirty="0">
                          <a:solidFill>
                            <a:srgbClr val="000000"/>
                          </a:solidFill>
                          <a:effectLst/>
                          <a:latin typeface="Calibri" panose="020F0502020204030204" pitchFamily="34" charset="0"/>
                        </a:rPr>
                        <a:t>​</a:t>
                      </a:r>
                      <a:endParaRPr lang="en-US" sz="112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400" b="0" i="0" dirty="0">
                          <a:solidFill>
                            <a:srgbClr val="000000"/>
                          </a:solidFill>
                          <a:effectLst/>
                          <a:highlight>
                            <a:srgbClr val="CFD5EA"/>
                          </a:highlight>
                          <a:latin typeface="Calibri" panose="020F0502020204030204" pitchFamily="34" charset="0"/>
                        </a:rPr>
                        <a:t>Damage property.</a:t>
                      </a:r>
                      <a:r>
                        <a:rPr lang="en-US" sz="1400" b="0" i="0" dirty="0">
                          <a:solidFill>
                            <a:srgbClr val="000000"/>
                          </a:solidFill>
                          <a:effectLst/>
                          <a:latin typeface="Calibri" panose="020F0502020204030204" pitchFamily="34" charset="0"/>
                        </a:rPr>
                        <a:t>​</a:t>
                      </a:r>
                      <a:endParaRPr lang="en-US" sz="112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400" b="0" i="0" dirty="0">
                          <a:solidFill>
                            <a:srgbClr val="000000"/>
                          </a:solidFill>
                          <a:effectLst/>
                          <a:highlight>
                            <a:srgbClr val="CFD5EA"/>
                          </a:highlight>
                          <a:latin typeface="Calibri" panose="020F0502020204030204" pitchFamily="34" charset="0"/>
                        </a:rPr>
                        <a:t>Hack into wireless networks or home devices</a:t>
                      </a:r>
                      <a:r>
                        <a:rPr lang="en-US" sz="1400" b="0" i="0" dirty="0">
                          <a:solidFill>
                            <a:srgbClr val="000000"/>
                          </a:solidFill>
                          <a:effectLst/>
                          <a:latin typeface="Calibri" panose="020F0502020204030204" pitchFamily="34" charset="0"/>
                        </a:rPr>
                        <a:t>​</a:t>
                      </a:r>
                      <a:endParaRPr lang="en-US" sz="112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400" b="0" i="0" dirty="0">
                          <a:solidFill>
                            <a:srgbClr val="000000"/>
                          </a:solidFill>
                          <a:effectLst/>
                          <a:highlight>
                            <a:srgbClr val="CFD5EA"/>
                          </a:highlight>
                          <a:latin typeface="Calibri" panose="020F0502020204030204" pitchFamily="34" charset="0"/>
                        </a:rPr>
                        <a:t>Disconnect power / Internet.</a:t>
                      </a:r>
                      <a:r>
                        <a:rPr lang="en-US" sz="1400" b="0" i="0" dirty="0">
                          <a:solidFill>
                            <a:srgbClr val="000000"/>
                          </a:solidFill>
                          <a:effectLst/>
                          <a:latin typeface="Calibri" panose="020F0502020204030204" pitchFamily="34" charset="0"/>
                        </a:rPr>
                        <a:t>​</a:t>
                      </a:r>
                      <a:endParaRPr lang="en-US" sz="112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400" b="0" i="0" dirty="0">
                          <a:solidFill>
                            <a:srgbClr val="000000"/>
                          </a:solidFill>
                          <a:effectLst/>
                          <a:highlight>
                            <a:srgbClr val="CFD5EA"/>
                          </a:highlight>
                          <a:latin typeface="Calibri" panose="020F0502020204030204" pitchFamily="34" charset="0"/>
                        </a:rPr>
                        <a:t>Send gifts / email / calls and text.</a:t>
                      </a:r>
                      <a:r>
                        <a:rPr lang="en-US" sz="1400" b="0" i="0" dirty="0">
                          <a:solidFill>
                            <a:srgbClr val="000000"/>
                          </a:solidFill>
                          <a:effectLst/>
                          <a:latin typeface="Calibri" panose="020F0502020204030204" pitchFamily="34" charset="0"/>
                        </a:rPr>
                        <a:t>​</a:t>
                      </a:r>
                      <a:endParaRPr lang="en-US" sz="112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400" b="0" i="0" dirty="0">
                          <a:solidFill>
                            <a:srgbClr val="000000"/>
                          </a:solidFill>
                          <a:effectLst/>
                          <a:highlight>
                            <a:srgbClr val="CFD5EA"/>
                          </a:highlight>
                          <a:latin typeface="Calibri" panose="020F0502020204030204" pitchFamily="34" charset="0"/>
                        </a:rPr>
                        <a:t>Install camera to monitor.</a:t>
                      </a:r>
                      <a:r>
                        <a:rPr lang="en-US" sz="1400" b="0" i="0" dirty="0">
                          <a:solidFill>
                            <a:srgbClr val="000000"/>
                          </a:solidFill>
                          <a:effectLst/>
                          <a:latin typeface="Calibri" panose="020F0502020204030204" pitchFamily="34" charset="0"/>
                        </a:rPr>
                        <a:t>​</a:t>
                      </a:r>
                      <a:endParaRPr lang="en-US" sz="1120" b="0" i="0" dirty="0">
                        <a:solidFill>
                          <a:srgbClr val="000000"/>
                        </a:solidFill>
                        <a:effectLst/>
                        <a:latin typeface="Arial" panose="020B0604020202020204" pitchFamily="34" charset="0"/>
                      </a:endParaRPr>
                    </a:p>
                  </a:txBody>
                  <a:tcPr>
                    <a:lnL w="8451" cap="flat" cmpd="sng" algn="ctr">
                      <a:solidFill>
                        <a:srgbClr val="FFFFFF"/>
                      </a:solidFill>
                      <a:prstDash val="solid"/>
                      <a:round/>
                      <a:headEnd type="none" w="med" len="med"/>
                      <a:tailEnd type="none" w="med" len="med"/>
                    </a:lnL>
                    <a:lnR w="8451" cap="flat" cmpd="sng" algn="ctr">
                      <a:solidFill>
                        <a:srgbClr val="FFFFFF"/>
                      </a:solidFill>
                      <a:prstDash val="solid"/>
                      <a:round/>
                      <a:headEnd type="none" w="med" len="med"/>
                      <a:tailEnd type="none" w="med" len="med"/>
                    </a:lnR>
                    <a:lnT w="8451" cap="flat" cmpd="sng" algn="ctr">
                      <a:solidFill>
                        <a:srgbClr val="FFFFFF"/>
                      </a:solidFill>
                      <a:prstDash val="solid"/>
                      <a:round/>
                      <a:headEnd type="none" w="med" len="med"/>
                      <a:tailEnd type="none" w="med" len="med"/>
                    </a:lnT>
                    <a:lnB w="8451" cap="flat" cmpd="sng" algn="ctr">
                      <a:solidFill>
                        <a:srgbClr val="FFFFFF"/>
                      </a:solidFill>
                      <a:prstDash val="solid"/>
                      <a:round/>
                      <a:headEnd type="none" w="med" len="med"/>
                      <a:tailEnd type="none" w="med" len="med"/>
                    </a:lnB>
                    <a:solidFill>
                      <a:srgbClr val="CFD5EA"/>
                    </a:solidFill>
                  </a:tcPr>
                </a:tc>
                <a:tc>
                  <a:txBody>
                    <a:bodyPr/>
                    <a:lstStyle/>
                    <a:p>
                      <a:pPr algn="l" fontAlgn="base">
                        <a:buFont typeface="Arial" panose="020B0604020202020204" pitchFamily="34" charset="0"/>
                        <a:buChar char="•"/>
                      </a:pPr>
                      <a:r>
                        <a:rPr lang="en-US" sz="1400" b="0" i="0">
                          <a:solidFill>
                            <a:srgbClr val="000000"/>
                          </a:solidFill>
                          <a:effectLst/>
                          <a:highlight>
                            <a:srgbClr val="CFD5EA"/>
                          </a:highlight>
                          <a:latin typeface="Calibri" panose="020F0502020204030204" pitchFamily="34" charset="0"/>
                        </a:rPr>
                        <a:t>Inform Neighbours about situation. Ensure description and photos is shared.</a:t>
                      </a:r>
                      <a:r>
                        <a:rPr lang="en-US" sz="1400" b="0" i="0">
                          <a:solidFill>
                            <a:srgbClr val="000000"/>
                          </a:solidFill>
                          <a:effectLst/>
                          <a:latin typeface="Calibri" panose="020F0502020204030204" pitchFamily="34" charset="0"/>
                        </a:rPr>
                        <a:t>​</a:t>
                      </a:r>
                      <a:endParaRPr lang="en-US" sz="112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400" b="0" i="0">
                          <a:solidFill>
                            <a:srgbClr val="000000"/>
                          </a:solidFill>
                          <a:effectLst/>
                          <a:highlight>
                            <a:srgbClr val="CFD5EA"/>
                          </a:highlight>
                          <a:latin typeface="Calibri" panose="020F0502020204030204" pitchFamily="34" charset="0"/>
                        </a:rPr>
                        <a:t>Pack emergency bag with important documents incase need to leave quickly.</a:t>
                      </a:r>
                      <a:r>
                        <a:rPr lang="en-US" sz="1400" b="0" i="0">
                          <a:solidFill>
                            <a:srgbClr val="000000"/>
                          </a:solidFill>
                          <a:effectLst/>
                          <a:latin typeface="Calibri" panose="020F0502020204030204" pitchFamily="34" charset="0"/>
                        </a:rPr>
                        <a:t>​</a:t>
                      </a:r>
                      <a:endParaRPr lang="en-US" sz="112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400" b="0" i="0">
                          <a:solidFill>
                            <a:srgbClr val="000000"/>
                          </a:solidFill>
                          <a:effectLst/>
                          <a:highlight>
                            <a:srgbClr val="CFD5EA"/>
                          </a:highlight>
                          <a:latin typeface="Calibri" panose="020F0502020204030204" pitchFamily="34" charset="0"/>
                        </a:rPr>
                        <a:t>Identify escape routes and ensure children are aware.</a:t>
                      </a:r>
                      <a:r>
                        <a:rPr lang="en-US" sz="1400" b="0" i="0">
                          <a:solidFill>
                            <a:srgbClr val="000000"/>
                          </a:solidFill>
                          <a:effectLst/>
                          <a:latin typeface="Calibri" panose="020F0502020204030204" pitchFamily="34" charset="0"/>
                        </a:rPr>
                        <a:t>​</a:t>
                      </a:r>
                      <a:endParaRPr lang="en-US" sz="112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400" b="0" i="0">
                          <a:solidFill>
                            <a:srgbClr val="000000"/>
                          </a:solidFill>
                          <a:effectLst/>
                          <a:highlight>
                            <a:srgbClr val="CFD5EA"/>
                          </a:highlight>
                          <a:latin typeface="Calibri" panose="020F0502020204030204" pitchFamily="34" charset="0"/>
                        </a:rPr>
                        <a:t>Change locks and upgrade security systems.</a:t>
                      </a:r>
                      <a:r>
                        <a:rPr lang="en-US" sz="1400" b="0" i="0">
                          <a:solidFill>
                            <a:srgbClr val="000000"/>
                          </a:solidFill>
                          <a:effectLst/>
                          <a:latin typeface="Calibri" panose="020F0502020204030204" pitchFamily="34" charset="0"/>
                        </a:rPr>
                        <a:t>​</a:t>
                      </a:r>
                      <a:endParaRPr lang="en-US" sz="1120" b="0" i="0">
                        <a:solidFill>
                          <a:srgbClr val="000000"/>
                        </a:solidFill>
                        <a:effectLst/>
                        <a:latin typeface="Arial" panose="020B0604020202020204" pitchFamily="34" charset="0"/>
                      </a:endParaRPr>
                    </a:p>
                  </a:txBody>
                  <a:tcPr>
                    <a:lnL w="8451" cap="flat" cmpd="sng" algn="ctr">
                      <a:solidFill>
                        <a:srgbClr val="FFFFFF"/>
                      </a:solidFill>
                      <a:prstDash val="solid"/>
                      <a:round/>
                      <a:headEnd type="none" w="med" len="med"/>
                      <a:tailEnd type="none" w="med" len="med"/>
                    </a:lnL>
                    <a:lnR w="8451" cap="flat" cmpd="sng" algn="ctr">
                      <a:solidFill>
                        <a:srgbClr val="FFFFFF"/>
                      </a:solidFill>
                      <a:prstDash val="solid"/>
                      <a:round/>
                      <a:headEnd type="none" w="med" len="med"/>
                      <a:tailEnd type="none" w="med" len="med"/>
                    </a:lnR>
                    <a:lnT w="8451" cap="flat" cmpd="sng" algn="ctr">
                      <a:solidFill>
                        <a:srgbClr val="FFFFFF"/>
                      </a:solidFill>
                      <a:prstDash val="solid"/>
                      <a:round/>
                      <a:headEnd type="none" w="med" len="med"/>
                      <a:tailEnd type="none" w="med" len="med"/>
                    </a:lnT>
                    <a:lnB w="8451" cap="flat" cmpd="sng" algn="ctr">
                      <a:solidFill>
                        <a:srgbClr val="FFFFFF"/>
                      </a:solidFill>
                      <a:prstDash val="solid"/>
                      <a:round/>
                      <a:headEnd type="none" w="med" len="med"/>
                      <a:tailEnd type="none" w="med" len="med"/>
                    </a:lnB>
                    <a:solidFill>
                      <a:srgbClr val="CFD5EA"/>
                    </a:solidFill>
                  </a:tcPr>
                </a:tc>
                <a:tc>
                  <a:txBody>
                    <a:bodyPr/>
                    <a:lstStyle/>
                    <a:p>
                      <a:pPr algn="l" fontAlgn="base">
                        <a:buFont typeface="Arial" panose="020B0604020202020204" pitchFamily="34" charset="0"/>
                        <a:buChar char="•"/>
                      </a:pPr>
                      <a:r>
                        <a:rPr lang="en-US" sz="1400" b="0" i="0" dirty="0">
                          <a:solidFill>
                            <a:srgbClr val="000000"/>
                          </a:solidFill>
                          <a:effectLst/>
                          <a:highlight>
                            <a:srgbClr val="CFD5EA"/>
                          </a:highlight>
                          <a:latin typeface="Calibri" panose="020F0502020204030204" pitchFamily="34" charset="0"/>
                        </a:rPr>
                        <a:t>Consider installing own camera to capture evidence.</a:t>
                      </a:r>
                      <a:r>
                        <a:rPr lang="en-US" sz="1400" b="0" i="0" dirty="0">
                          <a:solidFill>
                            <a:srgbClr val="000000"/>
                          </a:solidFill>
                          <a:effectLst/>
                          <a:latin typeface="Calibri" panose="020F0502020204030204" pitchFamily="34" charset="0"/>
                        </a:rPr>
                        <a:t>​</a:t>
                      </a:r>
                      <a:endParaRPr lang="en-US" sz="112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400" b="0" i="0" dirty="0">
                          <a:solidFill>
                            <a:srgbClr val="000000"/>
                          </a:solidFill>
                          <a:effectLst/>
                          <a:highlight>
                            <a:srgbClr val="CFD5EA"/>
                          </a:highlight>
                          <a:latin typeface="Calibri" panose="020F0502020204030204" pitchFamily="34" charset="0"/>
                        </a:rPr>
                        <a:t>Photograph property damage</a:t>
                      </a:r>
                      <a:r>
                        <a:rPr lang="en-US" sz="1400" b="0" i="0" dirty="0">
                          <a:solidFill>
                            <a:srgbClr val="000000"/>
                          </a:solidFill>
                          <a:effectLst/>
                          <a:latin typeface="Calibri" panose="020F0502020204030204" pitchFamily="34" charset="0"/>
                        </a:rPr>
                        <a:t>​</a:t>
                      </a:r>
                      <a:endParaRPr lang="en-US" sz="1120" b="0" i="0" dirty="0">
                        <a:solidFill>
                          <a:srgbClr val="000000"/>
                        </a:solidFill>
                        <a:effectLst/>
                        <a:latin typeface="Arial" panose="020B0604020202020204" pitchFamily="34" charset="0"/>
                      </a:endParaRPr>
                    </a:p>
                  </a:txBody>
                  <a:tcPr>
                    <a:lnL w="8451" cap="flat" cmpd="sng" algn="ctr">
                      <a:solidFill>
                        <a:srgbClr val="FFFFFF"/>
                      </a:solidFill>
                      <a:prstDash val="solid"/>
                      <a:round/>
                      <a:headEnd type="none" w="med" len="med"/>
                      <a:tailEnd type="none" w="med" len="med"/>
                    </a:lnL>
                    <a:lnR w="8451" cap="flat" cmpd="sng" algn="ctr">
                      <a:solidFill>
                        <a:srgbClr val="FFFFFF"/>
                      </a:solidFill>
                      <a:prstDash val="solid"/>
                      <a:round/>
                      <a:headEnd type="none" w="med" len="med"/>
                      <a:tailEnd type="none" w="med" len="med"/>
                    </a:lnR>
                    <a:lnT w="8451" cap="flat" cmpd="sng" algn="ctr">
                      <a:solidFill>
                        <a:srgbClr val="FFFFFF"/>
                      </a:solidFill>
                      <a:prstDash val="solid"/>
                      <a:round/>
                      <a:headEnd type="none" w="med" len="med"/>
                      <a:tailEnd type="none" w="med" len="med"/>
                    </a:lnT>
                    <a:lnB w="845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813755413"/>
                  </a:ext>
                </a:extLst>
              </a:tr>
            </a:tbl>
          </a:graphicData>
        </a:graphic>
      </p:graphicFrame>
      <p:sp>
        <p:nvSpPr>
          <p:cNvPr id="9" name="Rectangle 1">
            <a:extLst>
              <a:ext uri="{FF2B5EF4-FFF2-40B4-BE49-F238E27FC236}">
                <a16:creationId xmlns:a16="http://schemas.microsoft.com/office/drawing/2014/main" id="{A35CF4A6-08C8-1E23-7496-109D7DD7771D}"/>
              </a:ext>
            </a:extLst>
          </p:cNvPr>
          <p:cNvSpPr>
            <a:spLocks noChangeArrowheads="1"/>
          </p:cNvSpPr>
          <p:nvPr/>
        </p:nvSpPr>
        <p:spPr bwMode="auto">
          <a:xfrm>
            <a:off x="2860675" y="2416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A black background with white text&#10;&#10;Description automatically generated with low confidence">
            <a:extLst>
              <a:ext uri="{FF2B5EF4-FFF2-40B4-BE49-F238E27FC236}">
                <a16:creationId xmlns:a16="http://schemas.microsoft.com/office/drawing/2014/main" id="{809F6EE4-5F8C-7B4C-6F95-685DEA2852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4058497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C31D4-B834-D8AB-5903-849C6BE9625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24E2696-D056-96E6-FBA8-0EB8CE488433}"/>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9AEB4BF2-1E1E-B3BB-62E1-6AB5D4B13F41}"/>
              </a:ext>
            </a:extLst>
          </p:cNvPr>
          <p:cNvSpPr>
            <a:spLocks noGrp="1"/>
          </p:cNvSpPr>
          <p:nvPr>
            <p:ph type="title"/>
          </p:nvPr>
        </p:nvSpPr>
        <p:spPr>
          <a:xfrm>
            <a:off x="446314" y="339951"/>
            <a:ext cx="10515600" cy="1325563"/>
          </a:xfrm>
        </p:spPr>
        <p:txBody>
          <a:bodyPr>
            <a:normAutofit/>
          </a:bodyPr>
          <a:lstStyle/>
          <a:p>
            <a:r>
              <a:rPr lang="en-US" sz="3200" dirty="0">
                <a:solidFill>
                  <a:schemeClr val="bg1"/>
                </a:solidFill>
                <a:latin typeface="Merriweather Bold" panose="00000800000000000000" pitchFamily="2" charset="0"/>
              </a:rPr>
              <a:t>Keeping yourself safe Technology </a:t>
            </a:r>
            <a:endParaRPr lang="en-GB" sz="3200" dirty="0">
              <a:solidFill>
                <a:schemeClr val="bg1"/>
              </a:solidFill>
              <a:latin typeface="Merriweather Bold" panose="00000800000000000000" pitchFamily="2" charset="0"/>
            </a:endParaRPr>
          </a:p>
        </p:txBody>
      </p:sp>
      <p:graphicFrame>
        <p:nvGraphicFramePr>
          <p:cNvPr id="10" name="Table 9">
            <a:extLst>
              <a:ext uri="{FF2B5EF4-FFF2-40B4-BE49-F238E27FC236}">
                <a16:creationId xmlns:a16="http://schemas.microsoft.com/office/drawing/2014/main" id="{B34FE656-6829-5F09-F48D-7865341B112F}"/>
              </a:ext>
            </a:extLst>
          </p:cNvPr>
          <p:cNvGraphicFramePr>
            <a:graphicFrameLocks noGrp="1"/>
          </p:cNvGraphicFramePr>
          <p:nvPr>
            <p:extLst>
              <p:ext uri="{D42A27DB-BD31-4B8C-83A1-F6EECF244321}">
                <p14:modId xmlns:p14="http://schemas.microsoft.com/office/powerpoint/2010/main" val="3255986753"/>
              </p:ext>
            </p:extLst>
          </p:nvPr>
        </p:nvGraphicFramePr>
        <p:xfrm>
          <a:off x="1376234" y="2082200"/>
          <a:ext cx="9502298" cy="4320826"/>
        </p:xfrm>
        <a:graphic>
          <a:graphicData uri="http://schemas.openxmlformats.org/drawingml/2006/table">
            <a:tbl>
              <a:tblPr/>
              <a:tblGrid>
                <a:gridCol w="3155343">
                  <a:extLst>
                    <a:ext uri="{9D8B030D-6E8A-4147-A177-3AD203B41FA5}">
                      <a16:colId xmlns:a16="http://schemas.microsoft.com/office/drawing/2014/main" val="1380001078"/>
                    </a:ext>
                  </a:extLst>
                </a:gridCol>
                <a:gridCol w="3191612">
                  <a:extLst>
                    <a:ext uri="{9D8B030D-6E8A-4147-A177-3AD203B41FA5}">
                      <a16:colId xmlns:a16="http://schemas.microsoft.com/office/drawing/2014/main" val="840229364"/>
                    </a:ext>
                  </a:extLst>
                </a:gridCol>
                <a:gridCol w="3155343">
                  <a:extLst>
                    <a:ext uri="{9D8B030D-6E8A-4147-A177-3AD203B41FA5}">
                      <a16:colId xmlns:a16="http://schemas.microsoft.com/office/drawing/2014/main" val="4147116347"/>
                    </a:ext>
                  </a:extLst>
                </a:gridCol>
              </a:tblGrid>
              <a:tr h="453567">
                <a:tc>
                  <a:txBody>
                    <a:bodyPr/>
                    <a:lstStyle/>
                    <a:p>
                      <a:pPr algn="l" fontAlgn="base"/>
                      <a:r>
                        <a:rPr lang="en-US" sz="1300" b="1" i="0">
                          <a:solidFill>
                            <a:srgbClr val="FFFFFF"/>
                          </a:solidFill>
                          <a:effectLst/>
                          <a:latin typeface="Calibri" panose="020F0502020204030204" pitchFamily="34" charset="0"/>
                        </a:rPr>
                        <a:t>What the stalker may do?​</a:t>
                      </a:r>
                      <a:endParaRPr lang="en-US" b="1" i="0">
                        <a:solidFill>
                          <a:srgbClr val="FFFFFF"/>
                        </a:solidFill>
                        <a:effectLst/>
                      </a:endParaRPr>
                    </a:p>
                  </a:txBody>
                  <a:tcPr>
                    <a:lnL w="8451" cap="flat" cmpd="sng" algn="ctr">
                      <a:solidFill>
                        <a:srgbClr val="FFFFFF"/>
                      </a:solidFill>
                      <a:prstDash val="solid"/>
                      <a:round/>
                      <a:headEnd type="none" w="med" len="med"/>
                      <a:tailEnd type="none" w="med" len="med"/>
                    </a:lnL>
                    <a:lnR w="8451" cap="flat" cmpd="sng" algn="ctr">
                      <a:solidFill>
                        <a:srgbClr val="FFFFFF"/>
                      </a:solidFill>
                      <a:prstDash val="solid"/>
                      <a:round/>
                      <a:headEnd type="none" w="med" len="med"/>
                      <a:tailEnd type="none" w="med" len="med"/>
                    </a:lnR>
                    <a:lnT w="8451" cap="flat" cmpd="sng" algn="ctr">
                      <a:solidFill>
                        <a:srgbClr val="FFFFFF"/>
                      </a:solidFill>
                      <a:prstDash val="solid"/>
                      <a:round/>
                      <a:headEnd type="none" w="med" len="med"/>
                      <a:tailEnd type="none" w="med" len="med"/>
                    </a:lnT>
                    <a:lnB w="8451"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300" b="1" i="0">
                          <a:solidFill>
                            <a:srgbClr val="FFFFFF"/>
                          </a:solidFill>
                          <a:effectLst/>
                          <a:latin typeface="Calibri" panose="020F0502020204030204" pitchFamily="34" charset="0"/>
                        </a:rPr>
                        <a:t>Safety planning tips​</a:t>
                      </a:r>
                      <a:endParaRPr lang="en-US" b="1" i="0">
                        <a:solidFill>
                          <a:srgbClr val="FFFFFF"/>
                        </a:solidFill>
                        <a:effectLst/>
                      </a:endParaRPr>
                    </a:p>
                  </a:txBody>
                  <a:tcPr>
                    <a:lnL w="8451" cap="flat" cmpd="sng" algn="ctr">
                      <a:solidFill>
                        <a:srgbClr val="FFFFFF"/>
                      </a:solidFill>
                      <a:prstDash val="solid"/>
                      <a:round/>
                      <a:headEnd type="none" w="med" len="med"/>
                      <a:tailEnd type="none" w="med" len="med"/>
                    </a:lnL>
                    <a:lnR w="8451" cap="flat" cmpd="sng" algn="ctr">
                      <a:solidFill>
                        <a:srgbClr val="FFFFFF"/>
                      </a:solidFill>
                      <a:prstDash val="solid"/>
                      <a:round/>
                      <a:headEnd type="none" w="med" len="med"/>
                      <a:tailEnd type="none" w="med" len="med"/>
                    </a:lnR>
                    <a:lnT w="8451" cap="flat" cmpd="sng" algn="ctr">
                      <a:solidFill>
                        <a:srgbClr val="FFFFFF"/>
                      </a:solidFill>
                      <a:prstDash val="solid"/>
                      <a:round/>
                      <a:headEnd type="none" w="med" len="med"/>
                      <a:tailEnd type="none" w="med" len="med"/>
                    </a:lnT>
                    <a:lnB w="8451" cap="flat" cmpd="sng" algn="ctr">
                      <a:solidFill>
                        <a:srgbClr val="FFFFFF"/>
                      </a:solidFill>
                      <a:prstDash val="solid"/>
                      <a:round/>
                      <a:headEnd type="none" w="med" len="med"/>
                      <a:tailEnd type="none" w="med" len="med"/>
                    </a:lnB>
                    <a:solidFill>
                      <a:srgbClr val="4472C4"/>
                    </a:solidFill>
                  </a:tcPr>
                </a:tc>
                <a:tc>
                  <a:txBody>
                    <a:bodyPr/>
                    <a:lstStyle/>
                    <a:p>
                      <a:pPr algn="l" fontAlgn="base"/>
                      <a:r>
                        <a:rPr lang="en-US" sz="1300" b="1" i="0">
                          <a:solidFill>
                            <a:srgbClr val="FFFFFF"/>
                          </a:solidFill>
                          <a:effectLst/>
                          <a:highlight>
                            <a:srgbClr val="4472C4"/>
                          </a:highlight>
                          <a:latin typeface="Calibri" panose="020F0502020204030204" pitchFamily="34" charset="0"/>
                        </a:rPr>
                        <a:t>Evidence gathering</a:t>
                      </a:r>
                      <a:r>
                        <a:rPr lang="en-US" sz="1300" b="1" i="0">
                          <a:solidFill>
                            <a:srgbClr val="FFFFFF"/>
                          </a:solidFill>
                          <a:effectLst/>
                          <a:latin typeface="Calibri" panose="020F0502020204030204" pitchFamily="34" charset="0"/>
                        </a:rPr>
                        <a:t>​</a:t>
                      </a:r>
                      <a:endParaRPr lang="en-US" b="1" i="0">
                        <a:solidFill>
                          <a:srgbClr val="FFFFFF"/>
                        </a:solidFill>
                        <a:effectLst/>
                      </a:endParaRPr>
                    </a:p>
                  </a:txBody>
                  <a:tcPr>
                    <a:lnL w="8451" cap="flat" cmpd="sng" algn="ctr">
                      <a:solidFill>
                        <a:srgbClr val="FFFFFF"/>
                      </a:solidFill>
                      <a:prstDash val="solid"/>
                      <a:round/>
                      <a:headEnd type="none" w="med" len="med"/>
                      <a:tailEnd type="none" w="med" len="med"/>
                    </a:lnL>
                    <a:lnR w="8451" cap="flat" cmpd="sng" algn="ctr">
                      <a:solidFill>
                        <a:srgbClr val="FFFFFF"/>
                      </a:solidFill>
                      <a:prstDash val="solid"/>
                      <a:round/>
                      <a:headEnd type="none" w="med" len="med"/>
                      <a:tailEnd type="none" w="med" len="med"/>
                    </a:lnR>
                    <a:lnT w="8451" cap="flat" cmpd="sng" algn="ctr">
                      <a:solidFill>
                        <a:srgbClr val="FFFFFF"/>
                      </a:solidFill>
                      <a:prstDash val="solid"/>
                      <a:round/>
                      <a:headEnd type="none" w="med" len="med"/>
                      <a:tailEnd type="none" w="med" len="med"/>
                    </a:lnT>
                    <a:lnB w="8451"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809620642"/>
                  </a:ext>
                </a:extLst>
              </a:tr>
              <a:tr h="3867259">
                <a:tc>
                  <a:txBody>
                    <a:bodyPr/>
                    <a:lstStyle/>
                    <a:p>
                      <a:pPr algn="l" fontAlgn="base">
                        <a:buFont typeface="Arial" panose="020B0604020202020204" pitchFamily="34" charset="0"/>
                        <a:buChar char="•"/>
                      </a:pPr>
                      <a:r>
                        <a:rPr lang="en-US" sz="1300" b="0" i="0" dirty="0">
                          <a:solidFill>
                            <a:srgbClr val="000000"/>
                          </a:solidFill>
                          <a:effectLst/>
                          <a:highlight>
                            <a:srgbClr val="CFD5EA"/>
                          </a:highlight>
                          <a:latin typeface="Calibri" panose="020F0502020204030204" pitchFamily="34" charset="0"/>
                        </a:rPr>
                        <a:t>Contacting by text, phone or email.</a:t>
                      </a:r>
                      <a:r>
                        <a:rPr lang="en-US" sz="1300" b="0" i="0" dirty="0">
                          <a:solidFill>
                            <a:srgbClr val="000000"/>
                          </a:solidFill>
                          <a:effectLst/>
                          <a:latin typeface="Calibri" panose="020F0502020204030204" pitchFamily="34" charset="0"/>
                        </a:rPr>
                        <a:t>​</a:t>
                      </a:r>
                      <a:endParaRPr lang="en-US" sz="104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dirty="0">
                          <a:solidFill>
                            <a:srgbClr val="000000"/>
                          </a:solidFill>
                          <a:effectLst/>
                          <a:highlight>
                            <a:srgbClr val="CFD5EA"/>
                          </a:highlight>
                          <a:latin typeface="Calibri" panose="020F0502020204030204" pitchFamily="34" charset="0"/>
                        </a:rPr>
                        <a:t>Tracking / Monitor through GPS, Spyware and/or social media.</a:t>
                      </a:r>
                      <a:r>
                        <a:rPr lang="en-US" sz="1300" b="0" i="0" dirty="0">
                          <a:solidFill>
                            <a:srgbClr val="000000"/>
                          </a:solidFill>
                          <a:effectLst/>
                          <a:latin typeface="Calibri" panose="020F0502020204030204" pitchFamily="34" charset="0"/>
                        </a:rPr>
                        <a:t>​</a:t>
                      </a:r>
                      <a:endParaRPr lang="en-US" sz="104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dirty="0">
                          <a:solidFill>
                            <a:srgbClr val="000000"/>
                          </a:solidFill>
                          <a:effectLst/>
                          <a:highlight>
                            <a:srgbClr val="CFD5EA"/>
                          </a:highlight>
                          <a:latin typeface="Calibri" panose="020F0502020204030204" pitchFamily="34" charset="0"/>
                        </a:rPr>
                        <a:t>Set up fake social media accounts.</a:t>
                      </a:r>
                      <a:r>
                        <a:rPr lang="en-US" sz="1300" b="0" i="0" dirty="0">
                          <a:solidFill>
                            <a:srgbClr val="000000"/>
                          </a:solidFill>
                          <a:effectLst/>
                          <a:latin typeface="Calibri" panose="020F0502020204030204" pitchFamily="34" charset="0"/>
                        </a:rPr>
                        <a:t>​</a:t>
                      </a:r>
                      <a:endParaRPr lang="en-US" sz="104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dirty="0">
                          <a:solidFill>
                            <a:srgbClr val="000000"/>
                          </a:solidFill>
                          <a:effectLst/>
                          <a:highlight>
                            <a:srgbClr val="CFD5EA"/>
                          </a:highlight>
                          <a:latin typeface="Calibri" panose="020F0502020204030204" pitchFamily="34" charset="0"/>
                        </a:rPr>
                        <a:t>Hack into online accounts.</a:t>
                      </a:r>
                      <a:r>
                        <a:rPr lang="en-US" sz="1300" b="0" i="0" dirty="0">
                          <a:solidFill>
                            <a:srgbClr val="000000"/>
                          </a:solidFill>
                          <a:effectLst/>
                          <a:latin typeface="Calibri" panose="020F0502020204030204" pitchFamily="34" charset="0"/>
                        </a:rPr>
                        <a:t>​</a:t>
                      </a:r>
                      <a:endParaRPr lang="en-US" sz="104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dirty="0">
                          <a:solidFill>
                            <a:srgbClr val="000000"/>
                          </a:solidFill>
                          <a:effectLst/>
                          <a:highlight>
                            <a:srgbClr val="CFD5EA"/>
                          </a:highlight>
                          <a:latin typeface="Calibri" panose="020F0502020204030204" pitchFamily="34" charset="0"/>
                        </a:rPr>
                        <a:t>Share personal and private images with each other.</a:t>
                      </a:r>
                      <a:r>
                        <a:rPr lang="en-US" sz="1300" b="0" i="0" dirty="0">
                          <a:solidFill>
                            <a:srgbClr val="000000"/>
                          </a:solidFill>
                          <a:effectLst/>
                          <a:latin typeface="Calibri" panose="020F0502020204030204" pitchFamily="34" charset="0"/>
                        </a:rPr>
                        <a:t>​</a:t>
                      </a:r>
                      <a:endParaRPr lang="en-US" sz="104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dirty="0">
                          <a:solidFill>
                            <a:srgbClr val="000000"/>
                          </a:solidFill>
                          <a:effectLst/>
                          <a:highlight>
                            <a:srgbClr val="CFD5EA"/>
                          </a:highlight>
                          <a:latin typeface="Calibri" panose="020F0502020204030204" pitchFamily="34" charset="0"/>
                        </a:rPr>
                        <a:t>Film the victim without consent.</a:t>
                      </a:r>
                      <a:r>
                        <a:rPr lang="en-US" sz="1300" b="0" i="0" dirty="0">
                          <a:solidFill>
                            <a:srgbClr val="000000"/>
                          </a:solidFill>
                          <a:effectLst/>
                          <a:latin typeface="Calibri" panose="020F0502020204030204" pitchFamily="34" charset="0"/>
                        </a:rPr>
                        <a:t>​</a:t>
                      </a:r>
                      <a:endParaRPr lang="en-US" sz="1040" b="0" i="0" dirty="0">
                        <a:solidFill>
                          <a:srgbClr val="000000"/>
                        </a:solidFill>
                        <a:effectLst/>
                        <a:latin typeface="Arial" panose="020B0604020202020204" pitchFamily="34" charset="0"/>
                      </a:endParaRPr>
                    </a:p>
                  </a:txBody>
                  <a:tcPr>
                    <a:lnL w="8451" cap="flat" cmpd="sng" algn="ctr">
                      <a:solidFill>
                        <a:srgbClr val="FFFFFF"/>
                      </a:solidFill>
                      <a:prstDash val="solid"/>
                      <a:round/>
                      <a:headEnd type="none" w="med" len="med"/>
                      <a:tailEnd type="none" w="med" len="med"/>
                    </a:lnL>
                    <a:lnR w="8451" cap="flat" cmpd="sng" algn="ctr">
                      <a:solidFill>
                        <a:srgbClr val="FFFFFF"/>
                      </a:solidFill>
                      <a:prstDash val="solid"/>
                      <a:round/>
                      <a:headEnd type="none" w="med" len="med"/>
                      <a:tailEnd type="none" w="med" len="med"/>
                    </a:lnR>
                    <a:lnT w="8451" cap="flat" cmpd="sng" algn="ctr">
                      <a:solidFill>
                        <a:srgbClr val="FFFFFF"/>
                      </a:solidFill>
                      <a:prstDash val="solid"/>
                      <a:round/>
                      <a:headEnd type="none" w="med" len="med"/>
                      <a:tailEnd type="none" w="med" len="med"/>
                    </a:lnT>
                    <a:lnB w="8451" cap="flat" cmpd="sng" algn="ctr">
                      <a:solidFill>
                        <a:srgbClr val="FFFFFF"/>
                      </a:solidFill>
                      <a:prstDash val="solid"/>
                      <a:round/>
                      <a:headEnd type="none" w="med" len="med"/>
                      <a:tailEnd type="none" w="med" len="med"/>
                    </a:lnB>
                    <a:solidFill>
                      <a:srgbClr val="CFD5EA"/>
                    </a:solidFill>
                  </a:tcPr>
                </a:tc>
                <a:tc>
                  <a:txBody>
                    <a:bodyPr/>
                    <a:lstStyle/>
                    <a:p>
                      <a:pPr algn="l" fontAlgn="base">
                        <a:buFont typeface="Arial" panose="020B0604020202020204" pitchFamily="34" charset="0"/>
                        <a:buChar char="•"/>
                      </a:pPr>
                      <a:r>
                        <a:rPr lang="en-US" sz="1300" b="0" i="0">
                          <a:solidFill>
                            <a:srgbClr val="000000"/>
                          </a:solidFill>
                          <a:effectLst/>
                          <a:highlight>
                            <a:srgbClr val="CFD5EA"/>
                          </a:highlight>
                          <a:latin typeface="Calibri" panose="020F0502020204030204" pitchFamily="34" charset="0"/>
                        </a:rPr>
                        <a:t>Update passwords</a:t>
                      </a:r>
                      <a:r>
                        <a:rPr lang="en-US" sz="1300" b="0" i="0">
                          <a:solidFill>
                            <a:srgbClr val="000000"/>
                          </a:solidFill>
                          <a:effectLst/>
                          <a:latin typeface="Calibri" panose="020F0502020204030204" pitchFamily="34" charset="0"/>
                        </a:rPr>
                        <a:t>​</a:t>
                      </a:r>
                      <a:endParaRPr lang="en-US" sz="104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a:solidFill>
                            <a:srgbClr val="000000"/>
                          </a:solidFill>
                          <a:effectLst/>
                          <a:highlight>
                            <a:srgbClr val="CFD5EA"/>
                          </a:highlight>
                          <a:latin typeface="Calibri" panose="020F0502020204030204" pitchFamily="34" charset="0"/>
                        </a:rPr>
                        <a:t>Change answer to security questions so stalker cant reset password.</a:t>
                      </a:r>
                      <a:r>
                        <a:rPr lang="en-US" sz="1300" b="0" i="0">
                          <a:solidFill>
                            <a:srgbClr val="000000"/>
                          </a:solidFill>
                          <a:effectLst/>
                          <a:latin typeface="Calibri" panose="020F0502020204030204" pitchFamily="34" charset="0"/>
                        </a:rPr>
                        <a:t>​</a:t>
                      </a:r>
                      <a:endParaRPr lang="en-US" sz="104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a:solidFill>
                            <a:srgbClr val="000000"/>
                          </a:solidFill>
                          <a:effectLst/>
                          <a:highlight>
                            <a:srgbClr val="CFD5EA"/>
                          </a:highlight>
                          <a:latin typeface="Calibri" panose="020F0502020204030204" pitchFamily="34" charset="0"/>
                        </a:rPr>
                        <a:t>Location setting off- only have on for app like Hollie Guard.</a:t>
                      </a:r>
                      <a:r>
                        <a:rPr lang="en-US" sz="1300" b="0" i="0">
                          <a:solidFill>
                            <a:srgbClr val="000000"/>
                          </a:solidFill>
                          <a:effectLst/>
                          <a:latin typeface="Calibri" panose="020F0502020204030204" pitchFamily="34" charset="0"/>
                        </a:rPr>
                        <a:t>​</a:t>
                      </a:r>
                      <a:endParaRPr lang="en-US" sz="104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a:solidFill>
                            <a:srgbClr val="000000"/>
                          </a:solidFill>
                          <a:effectLst/>
                          <a:highlight>
                            <a:srgbClr val="CFD5EA"/>
                          </a:highlight>
                          <a:latin typeface="Calibri" panose="020F0502020204030204" pitchFamily="34" charset="0"/>
                        </a:rPr>
                        <a:t>Complete internet search of name to ensure no personal information has been posted.</a:t>
                      </a:r>
                      <a:r>
                        <a:rPr lang="en-US" sz="1300" b="0" i="0">
                          <a:solidFill>
                            <a:srgbClr val="000000"/>
                          </a:solidFill>
                          <a:effectLst/>
                          <a:latin typeface="Calibri" panose="020F0502020204030204" pitchFamily="34" charset="0"/>
                        </a:rPr>
                        <a:t>​</a:t>
                      </a:r>
                      <a:endParaRPr lang="en-US" sz="104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a:solidFill>
                            <a:srgbClr val="000000"/>
                          </a:solidFill>
                          <a:effectLst/>
                          <a:highlight>
                            <a:srgbClr val="CFD5EA"/>
                          </a:highlight>
                          <a:latin typeface="Calibri" panose="020F0502020204030204" pitchFamily="34" charset="0"/>
                        </a:rPr>
                        <a:t>If fear of Spywear use a different device</a:t>
                      </a:r>
                      <a:r>
                        <a:rPr lang="en-US" sz="1300" b="0" i="0">
                          <a:solidFill>
                            <a:srgbClr val="000000"/>
                          </a:solidFill>
                          <a:effectLst/>
                          <a:latin typeface="Calibri" panose="020F0502020204030204" pitchFamily="34" charset="0"/>
                        </a:rPr>
                        <a:t>​</a:t>
                      </a:r>
                      <a:endParaRPr lang="en-US" sz="104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a:solidFill>
                            <a:srgbClr val="000000"/>
                          </a:solidFill>
                          <a:effectLst/>
                          <a:highlight>
                            <a:srgbClr val="CFD5EA"/>
                          </a:highlight>
                          <a:latin typeface="Calibri" panose="020F0502020204030204" pitchFamily="34" charset="0"/>
                        </a:rPr>
                        <a:t>Download Avast app</a:t>
                      </a:r>
                      <a:r>
                        <a:rPr lang="en-US" sz="1300" b="0" i="0">
                          <a:solidFill>
                            <a:srgbClr val="000000"/>
                          </a:solidFill>
                          <a:effectLst/>
                          <a:latin typeface="Calibri" panose="020F0502020204030204" pitchFamily="34" charset="0"/>
                        </a:rPr>
                        <a:t>​</a:t>
                      </a:r>
                      <a:endParaRPr lang="en-US" sz="1040" b="0" i="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a:solidFill>
                            <a:srgbClr val="000000"/>
                          </a:solidFill>
                          <a:effectLst/>
                          <a:latin typeface="Calibri" panose="020F0502020204030204" pitchFamily="34" charset="0"/>
                        </a:rPr>
                        <a:t>​</a:t>
                      </a:r>
                      <a:endParaRPr lang="en-US" sz="1040" b="0" i="0">
                        <a:solidFill>
                          <a:srgbClr val="000000"/>
                        </a:solidFill>
                        <a:effectLst/>
                        <a:latin typeface="Arial" panose="020B0604020202020204" pitchFamily="34" charset="0"/>
                      </a:endParaRPr>
                    </a:p>
                  </a:txBody>
                  <a:tcPr>
                    <a:lnL w="8451" cap="flat" cmpd="sng" algn="ctr">
                      <a:solidFill>
                        <a:srgbClr val="FFFFFF"/>
                      </a:solidFill>
                      <a:prstDash val="solid"/>
                      <a:round/>
                      <a:headEnd type="none" w="med" len="med"/>
                      <a:tailEnd type="none" w="med" len="med"/>
                    </a:lnL>
                    <a:lnR w="8451" cap="flat" cmpd="sng" algn="ctr">
                      <a:solidFill>
                        <a:srgbClr val="FFFFFF"/>
                      </a:solidFill>
                      <a:prstDash val="solid"/>
                      <a:round/>
                      <a:headEnd type="none" w="med" len="med"/>
                      <a:tailEnd type="none" w="med" len="med"/>
                    </a:lnR>
                    <a:lnT w="8451" cap="flat" cmpd="sng" algn="ctr">
                      <a:solidFill>
                        <a:srgbClr val="FFFFFF"/>
                      </a:solidFill>
                      <a:prstDash val="solid"/>
                      <a:round/>
                      <a:headEnd type="none" w="med" len="med"/>
                      <a:tailEnd type="none" w="med" len="med"/>
                    </a:lnT>
                    <a:lnB w="8451" cap="flat" cmpd="sng" algn="ctr">
                      <a:solidFill>
                        <a:srgbClr val="FFFFFF"/>
                      </a:solidFill>
                      <a:prstDash val="solid"/>
                      <a:round/>
                      <a:headEnd type="none" w="med" len="med"/>
                      <a:tailEnd type="none" w="med" len="med"/>
                    </a:lnB>
                    <a:solidFill>
                      <a:srgbClr val="CFD5EA"/>
                    </a:solidFill>
                  </a:tcPr>
                </a:tc>
                <a:tc>
                  <a:txBody>
                    <a:bodyPr/>
                    <a:lstStyle/>
                    <a:p>
                      <a:pPr algn="l" fontAlgn="base">
                        <a:buFont typeface="Arial" panose="020B0604020202020204" pitchFamily="34" charset="0"/>
                        <a:buChar char="•"/>
                      </a:pPr>
                      <a:r>
                        <a:rPr lang="en-US" sz="1300" b="0" i="0" dirty="0">
                          <a:solidFill>
                            <a:srgbClr val="000000"/>
                          </a:solidFill>
                          <a:effectLst/>
                          <a:highlight>
                            <a:srgbClr val="CFD5EA"/>
                          </a:highlight>
                          <a:latin typeface="Calibri" panose="020F0502020204030204" pitchFamily="34" charset="0"/>
                        </a:rPr>
                        <a:t>Screenshots of internet communication.</a:t>
                      </a:r>
                      <a:r>
                        <a:rPr lang="en-US" sz="1300" b="0" i="0" dirty="0">
                          <a:solidFill>
                            <a:srgbClr val="000000"/>
                          </a:solidFill>
                          <a:effectLst/>
                          <a:latin typeface="Calibri" panose="020F0502020204030204" pitchFamily="34" charset="0"/>
                        </a:rPr>
                        <a:t>​</a:t>
                      </a:r>
                      <a:endParaRPr lang="en-US" sz="104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dirty="0">
                          <a:solidFill>
                            <a:srgbClr val="000000"/>
                          </a:solidFill>
                          <a:effectLst/>
                          <a:highlight>
                            <a:srgbClr val="CFD5EA"/>
                          </a:highlight>
                          <a:latin typeface="Calibri" panose="020F0502020204030204" pitchFamily="34" charset="0"/>
                        </a:rPr>
                        <a:t>Get second camera to capture disappearing messages or might notify sender if screenshot taken.</a:t>
                      </a:r>
                      <a:r>
                        <a:rPr lang="en-US" sz="1300" b="0" i="0" dirty="0">
                          <a:solidFill>
                            <a:srgbClr val="000000"/>
                          </a:solidFill>
                          <a:effectLst/>
                          <a:latin typeface="Calibri" panose="020F0502020204030204" pitchFamily="34" charset="0"/>
                        </a:rPr>
                        <a:t>​</a:t>
                      </a:r>
                      <a:endParaRPr lang="en-US" sz="104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dirty="0">
                          <a:solidFill>
                            <a:srgbClr val="000000"/>
                          </a:solidFill>
                          <a:effectLst/>
                          <a:highlight>
                            <a:srgbClr val="CFD5EA"/>
                          </a:highlight>
                          <a:latin typeface="Calibri" panose="020F0502020204030204" pitchFamily="34" charset="0"/>
                        </a:rPr>
                        <a:t>Phone records from provider to show volume of calls.</a:t>
                      </a:r>
                      <a:r>
                        <a:rPr lang="en-US" sz="1300" b="0" i="0" dirty="0">
                          <a:solidFill>
                            <a:srgbClr val="000000"/>
                          </a:solidFill>
                          <a:effectLst/>
                          <a:latin typeface="Calibri" panose="020F0502020204030204" pitchFamily="34" charset="0"/>
                        </a:rPr>
                        <a:t>​</a:t>
                      </a:r>
                      <a:endParaRPr lang="en-US" sz="1040"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sz="1300" b="0" i="0" dirty="0">
                          <a:solidFill>
                            <a:srgbClr val="000000"/>
                          </a:solidFill>
                          <a:effectLst/>
                          <a:highlight>
                            <a:srgbClr val="CFD5EA"/>
                          </a:highlight>
                          <a:latin typeface="Calibri" panose="020F0502020204030204" pitchFamily="34" charset="0"/>
                        </a:rPr>
                        <a:t>Document all incidents</a:t>
                      </a:r>
                      <a:r>
                        <a:rPr lang="en-US" sz="1300" b="0" i="0" dirty="0">
                          <a:solidFill>
                            <a:srgbClr val="000000"/>
                          </a:solidFill>
                          <a:effectLst/>
                          <a:latin typeface="Calibri" panose="020F0502020204030204" pitchFamily="34" charset="0"/>
                        </a:rPr>
                        <a:t>​</a:t>
                      </a:r>
                      <a:endParaRPr lang="en-US" sz="1040" b="0" i="0" dirty="0">
                        <a:solidFill>
                          <a:srgbClr val="000000"/>
                        </a:solidFill>
                        <a:effectLst/>
                        <a:latin typeface="Arial" panose="020B0604020202020204" pitchFamily="34" charset="0"/>
                      </a:endParaRPr>
                    </a:p>
                    <a:p>
                      <a:pPr algn="l" fontAlgn="base"/>
                      <a:r>
                        <a:rPr lang="en-US" sz="1300" b="0" i="0" dirty="0">
                          <a:solidFill>
                            <a:srgbClr val="000000"/>
                          </a:solidFill>
                          <a:effectLst/>
                          <a:latin typeface="Calibri" panose="020F0502020204030204" pitchFamily="34" charset="0"/>
                        </a:rPr>
                        <a:t>​</a:t>
                      </a:r>
                      <a:endParaRPr lang="en-US" b="0" i="0" dirty="0">
                        <a:solidFill>
                          <a:srgbClr val="000000"/>
                        </a:solidFill>
                        <a:effectLst/>
                      </a:endParaRPr>
                    </a:p>
                  </a:txBody>
                  <a:tcPr>
                    <a:lnL w="8451" cap="flat" cmpd="sng" algn="ctr">
                      <a:solidFill>
                        <a:srgbClr val="FFFFFF"/>
                      </a:solidFill>
                      <a:prstDash val="solid"/>
                      <a:round/>
                      <a:headEnd type="none" w="med" len="med"/>
                      <a:tailEnd type="none" w="med" len="med"/>
                    </a:lnL>
                    <a:lnR w="8451" cap="flat" cmpd="sng" algn="ctr">
                      <a:solidFill>
                        <a:srgbClr val="FFFFFF"/>
                      </a:solidFill>
                      <a:prstDash val="solid"/>
                      <a:round/>
                      <a:headEnd type="none" w="med" len="med"/>
                      <a:tailEnd type="none" w="med" len="med"/>
                    </a:lnR>
                    <a:lnT w="8451" cap="flat" cmpd="sng" algn="ctr">
                      <a:solidFill>
                        <a:srgbClr val="FFFFFF"/>
                      </a:solidFill>
                      <a:prstDash val="solid"/>
                      <a:round/>
                      <a:headEnd type="none" w="med" len="med"/>
                      <a:tailEnd type="none" w="med" len="med"/>
                    </a:lnT>
                    <a:lnB w="8451" cap="flat" cmpd="sng" algn="ctr">
                      <a:solidFill>
                        <a:srgbClr val="FFFFFF"/>
                      </a:solidFill>
                      <a:prstDash val="solid"/>
                      <a:round/>
                      <a:headEnd type="none" w="med" len="med"/>
                      <a:tailEnd type="none" w="med" len="med"/>
                    </a:lnB>
                    <a:solidFill>
                      <a:srgbClr val="CFD5EA"/>
                    </a:solidFill>
                  </a:tcPr>
                </a:tc>
                <a:extLst>
                  <a:ext uri="{0D108BD9-81ED-4DB2-BD59-A6C34878D82A}">
                    <a16:rowId xmlns:a16="http://schemas.microsoft.com/office/drawing/2014/main" val="4278178413"/>
                  </a:ext>
                </a:extLst>
              </a:tr>
            </a:tbl>
          </a:graphicData>
        </a:graphic>
      </p:graphicFrame>
      <p:sp>
        <p:nvSpPr>
          <p:cNvPr id="11" name="Rectangle 2">
            <a:extLst>
              <a:ext uri="{FF2B5EF4-FFF2-40B4-BE49-F238E27FC236}">
                <a16:creationId xmlns:a16="http://schemas.microsoft.com/office/drawing/2014/main" id="{72CF947A-BBC5-FB66-F355-AD3C3F46FA41}"/>
              </a:ext>
            </a:extLst>
          </p:cNvPr>
          <p:cNvSpPr>
            <a:spLocks noChangeArrowheads="1"/>
          </p:cNvSpPr>
          <p:nvPr/>
        </p:nvSpPr>
        <p:spPr bwMode="auto">
          <a:xfrm>
            <a:off x="3101974" y="2082199"/>
            <a:ext cx="1831126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A black background with white text&#10;&#10;Description automatically generated with low confidence">
            <a:extLst>
              <a:ext uri="{FF2B5EF4-FFF2-40B4-BE49-F238E27FC236}">
                <a16:creationId xmlns:a16="http://schemas.microsoft.com/office/drawing/2014/main" id="{455F7DF2-18CA-7CE4-52E2-EFED478B90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2861186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EA828D-6639-86FD-8A0A-1F3BEB4A16E0}"/>
              </a:ext>
            </a:extLst>
          </p:cNvPr>
          <p:cNvSpPr>
            <a:spLocks noGrp="1"/>
          </p:cNvSpPr>
          <p:nvPr>
            <p:ph idx="1"/>
          </p:nvPr>
        </p:nvSpPr>
        <p:spPr>
          <a:xfrm>
            <a:off x="562043" y="2194408"/>
            <a:ext cx="10515600" cy="4351338"/>
          </a:xfrm>
        </p:spPr>
        <p:txBody>
          <a:bodyPr>
            <a:normAutofit/>
          </a:bodyPr>
          <a:lstStyle/>
          <a:p>
            <a:pPr marL="0" indent="0">
              <a:buNone/>
            </a:pPr>
            <a:r>
              <a:rPr lang="en-US" sz="2400" b="1" dirty="0">
                <a:latin typeface="Merriweather" panose="00000500000000000000" pitchFamily="2" charset="0"/>
              </a:rPr>
              <a:t>Harassment </a:t>
            </a:r>
          </a:p>
          <a:p>
            <a:pPr marL="0" indent="0">
              <a:buNone/>
            </a:pPr>
            <a:r>
              <a:rPr lang="en-US" sz="2400" dirty="0">
                <a:latin typeface="Merriweather" panose="00000500000000000000" pitchFamily="2" charset="0"/>
              </a:rPr>
              <a:t>Repeated unwanted </a:t>
            </a:r>
            <a:r>
              <a:rPr lang="en-US" sz="2400" dirty="0" err="1">
                <a:latin typeface="Merriweather" panose="00000500000000000000" pitchFamily="2" charset="0"/>
              </a:rPr>
              <a:t>behaviour</a:t>
            </a:r>
            <a:r>
              <a:rPr lang="en-US" sz="2400" dirty="0">
                <a:latin typeface="Merriweather" panose="00000500000000000000" pitchFamily="2" charset="0"/>
              </a:rPr>
              <a:t> that offends someone or makes them feel distressed. </a:t>
            </a:r>
          </a:p>
          <a:p>
            <a:pPr marL="0" indent="0">
              <a:buNone/>
            </a:pPr>
            <a:endParaRPr lang="en-US" sz="2400" dirty="0">
              <a:latin typeface="Merriweather" panose="00000500000000000000" pitchFamily="2" charset="0"/>
            </a:endParaRPr>
          </a:p>
          <a:p>
            <a:pPr marL="0" indent="0">
              <a:buNone/>
            </a:pPr>
            <a:r>
              <a:rPr lang="en-US" sz="2400" b="1" dirty="0">
                <a:latin typeface="Merriweather" panose="00000500000000000000" pitchFamily="2" charset="0"/>
              </a:rPr>
              <a:t>Stalking</a:t>
            </a:r>
          </a:p>
          <a:p>
            <a:pPr marL="0" indent="0">
              <a:buNone/>
            </a:pPr>
            <a:r>
              <a:rPr lang="en-US" sz="2400" dirty="0">
                <a:latin typeface="Merriweather" panose="00000500000000000000" pitchFamily="2" charset="0"/>
              </a:rPr>
              <a:t>A pattern of unwanted and persistent </a:t>
            </a:r>
            <a:r>
              <a:rPr lang="en-US" sz="2400" dirty="0" err="1">
                <a:latin typeface="Merriweather" panose="00000500000000000000" pitchFamily="2" charset="0"/>
              </a:rPr>
              <a:t>behaviour</a:t>
            </a:r>
            <a:r>
              <a:rPr lang="en-US" sz="2400" dirty="0">
                <a:latin typeface="Merriweather" panose="00000500000000000000" pitchFamily="2" charset="0"/>
              </a:rPr>
              <a:t> motivated by a fixation or obsession towards a person that causes them to feel distressed or fearful.</a:t>
            </a:r>
            <a:endParaRPr lang="en-GB" sz="2400" dirty="0">
              <a:latin typeface="Merriweather" panose="00000500000000000000" pitchFamily="2" charset="0"/>
            </a:endParaRPr>
          </a:p>
        </p:txBody>
      </p:sp>
      <p:sp>
        <p:nvSpPr>
          <p:cNvPr id="4" name="Rectangle 3">
            <a:extLst>
              <a:ext uri="{FF2B5EF4-FFF2-40B4-BE49-F238E27FC236}">
                <a16:creationId xmlns:a16="http://schemas.microsoft.com/office/drawing/2014/main" id="{9DC40940-64F8-E409-12E7-EA917F0D75A0}"/>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7492575F-A187-D9A6-734F-48C28C894A70}"/>
              </a:ext>
            </a:extLst>
          </p:cNvPr>
          <p:cNvSpPr>
            <a:spLocks noGrp="1"/>
          </p:cNvSpPr>
          <p:nvPr>
            <p:ph type="title"/>
          </p:nvPr>
        </p:nvSpPr>
        <p:spPr>
          <a:xfrm>
            <a:off x="838200" y="251310"/>
            <a:ext cx="10515600" cy="1325563"/>
          </a:xfrm>
        </p:spPr>
        <p:txBody>
          <a:bodyPr>
            <a:normAutofit/>
          </a:bodyPr>
          <a:lstStyle/>
          <a:p>
            <a:r>
              <a:rPr lang="en-US" sz="3200" b="1" dirty="0">
                <a:solidFill>
                  <a:schemeClr val="bg1"/>
                </a:solidFill>
                <a:latin typeface="Merriweather Bold" panose="00000800000000000000" pitchFamily="2" charset="0"/>
              </a:rPr>
              <a:t>Definition of stalking and harassment</a:t>
            </a:r>
            <a:endParaRPr lang="en-GB" sz="3200" b="1" dirty="0">
              <a:solidFill>
                <a:schemeClr val="bg1"/>
              </a:solidFill>
              <a:latin typeface="Merriweather Bold" panose="00000800000000000000" pitchFamily="2" charset="0"/>
            </a:endParaRPr>
          </a:p>
        </p:txBody>
      </p:sp>
      <p:pic>
        <p:nvPicPr>
          <p:cNvPr id="6" name="Picture 5" descr="A black background with white text&#10;&#10;Description automatically generated with low confidence">
            <a:extLst>
              <a:ext uri="{FF2B5EF4-FFF2-40B4-BE49-F238E27FC236}">
                <a16:creationId xmlns:a16="http://schemas.microsoft.com/office/drawing/2014/main" id="{CB1BE89A-CCC2-ABEA-357E-7D96FDB720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1209899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C505F-A8A4-1EC4-D000-352F15A146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E245D1-388E-B7DF-0993-4C40184C1348}"/>
              </a:ext>
            </a:extLst>
          </p:cNvPr>
          <p:cNvSpPr>
            <a:spLocks noGrp="1"/>
          </p:cNvSpPr>
          <p:nvPr>
            <p:ph idx="1"/>
          </p:nvPr>
        </p:nvSpPr>
        <p:spPr>
          <a:xfrm>
            <a:off x="698241" y="2094107"/>
            <a:ext cx="9693534" cy="4078093"/>
          </a:xfrm>
        </p:spPr>
        <p:txBody>
          <a:bodyPr>
            <a:normAutofit/>
          </a:bodyPr>
          <a:lstStyle/>
          <a:p>
            <a:r>
              <a:rPr lang="en-US" sz="2800" dirty="0">
                <a:latin typeface="Merriweather" panose="00000500000000000000" pitchFamily="2" charset="0"/>
                <a:hlinkClick r:id="rId2"/>
              </a:rPr>
              <a:t>stalking@stopdomesticabuse.uk</a:t>
            </a:r>
            <a:endParaRPr lang="en-US" sz="2800" dirty="0">
              <a:latin typeface="Merriweather" panose="00000500000000000000" pitchFamily="2" charset="0"/>
            </a:endParaRPr>
          </a:p>
          <a:p>
            <a:endParaRPr lang="en-US" sz="2800" dirty="0">
              <a:latin typeface="Merriweather" panose="00000500000000000000" pitchFamily="2" charset="0"/>
              <a:hlinkClick r:id="rId3"/>
            </a:endParaRPr>
          </a:p>
          <a:p>
            <a:endParaRPr lang="en-US" sz="2800" dirty="0">
              <a:latin typeface="Merriweather" panose="00000500000000000000" pitchFamily="2" charset="0"/>
              <a:hlinkClick r:id="rId3"/>
            </a:endParaRPr>
          </a:p>
          <a:p>
            <a:endParaRPr lang="en-US" sz="2800" dirty="0">
              <a:latin typeface="Merriweather" panose="00000500000000000000" pitchFamily="2" charset="0"/>
              <a:hlinkClick r:id="rId3"/>
            </a:endParaRPr>
          </a:p>
          <a:p>
            <a:r>
              <a:rPr lang="en-US" sz="2800" dirty="0">
                <a:latin typeface="Merriweather" panose="00000500000000000000" pitchFamily="2" charset="0"/>
                <a:hlinkClick r:id="rId3"/>
              </a:rPr>
              <a:t>stalking.service@stopdomesticabuse.cjsm.net</a:t>
            </a:r>
            <a:endParaRPr lang="en-US" sz="2800" dirty="0">
              <a:latin typeface="Merriweather" panose="00000500000000000000" pitchFamily="2" charset="0"/>
            </a:endParaRPr>
          </a:p>
          <a:p>
            <a:endParaRPr lang="en-US" sz="2800" dirty="0">
              <a:latin typeface="Merriweather" panose="00000500000000000000" pitchFamily="2" charset="0"/>
            </a:endParaRPr>
          </a:p>
          <a:p>
            <a:endParaRPr lang="en-US" sz="2800" dirty="0">
              <a:latin typeface="Merriweather" panose="00000500000000000000" pitchFamily="2" charset="0"/>
            </a:endParaRPr>
          </a:p>
          <a:p>
            <a:r>
              <a:rPr lang="en-US" sz="2800" dirty="0">
                <a:latin typeface="Merriweather" panose="00000500000000000000" pitchFamily="2" charset="0"/>
              </a:rPr>
              <a:t> Call for advice on 03300 533630</a:t>
            </a:r>
            <a:endParaRPr lang="en-US" sz="2800" dirty="0">
              <a:latin typeface="Merriweather" panose="00000500000000000000" pitchFamily="2" charset="0"/>
              <a:ea typeface="Calibri"/>
              <a:cs typeface="Calibri"/>
            </a:endParaRPr>
          </a:p>
          <a:p>
            <a:endParaRPr lang="en-US" dirty="0"/>
          </a:p>
        </p:txBody>
      </p:sp>
      <p:sp>
        <p:nvSpPr>
          <p:cNvPr id="4" name="Rectangle 3">
            <a:extLst>
              <a:ext uri="{FF2B5EF4-FFF2-40B4-BE49-F238E27FC236}">
                <a16:creationId xmlns:a16="http://schemas.microsoft.com/office/drawing/2014/main" id="{798C3C45-09E1-F245-25E9-21D93B572A61}"/>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959EAC44-7450-0E53-CA97-1678A7D40010}"/>
              </a:ext>
            </a:extLst>
          </p:cNvPr>
          <p:cNvSpPr>
            <a:spLocks noGrp="1"/>
          </p:cNvSpPr>
          <p:nvPr>
            <p:ph type="title"/>
          </p:nvPr>
        </p:nvSpPr>
        <p:spPr>
          <a:xfrm>
            <a:off x="446314" y="339951"/>
            <a:ext cx="10515600" cy="1325563"/>
          </a:xfrm>
        </p:spPr>
        <p:txBody>
          <a:bodyPr>
            <a:normAutofit/>
          </a:bodyPr>
          <a:lstStyle/>
          <a:p>
            <a:r>
              <a:rPr lang="en-US" sz="3200" b="1" dirty="0">
                <a:solidFill>
                  <a:schemeClr val="bg1"/>
                </a:solidFill>
                <a:latin typeface="Merriweather Bold" panose="00000800000000000000" pitchFamily="2" charset="0"/>
              </a:rPr>
              <a:t>Referral pathway</a:t>
            </a:r>
            <a:endParaRPr lang="en-GB" sz="3200" dirty="0">
              <a:solidFill>
                <a:schemeClr val="bg1"/>
              </a:solidFill>
              <a:latin typeface="Merriweather Bold" panose="00000800000000000000" pitchFamily="2" charset="0"/>
            </a:endParaRPr>
          </a:p>
        </p:txBody>
      </p:sp>
      <p:pic>
        <p:nvPicPr>
          <p:cNvPr id="6" name="Picture 2" descr="A picture containing text, font, screenshot, graphics">
            <a:extLst>
              <a:ext uri="{FF2B5EF4-FFF2-40B4-BE49-F238E27FC236}">
                <a16:creationId xmlns:a16="http://schemas.microsoft.com/office/drawing/2014/main" id="{F2EB76FD-D9B6-016F-DCA4-34CEF6EDDA9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77825" y="5193102"/>
            <a:ext cx="3652250" cy="1461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black background with white text&#10;&#10;Description automatically generated with low confidence">
            <a:extLst>
              <a:ext uri="{FF2B5EF4-FFF2-40B4-BE49-F238E27FC236}">
                <a16:creationId xmlns:a16="http://schemas.microsoft.com/office/drawing/2014/main" id="{4E558CEA-E681-2248-4964-59912D1558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291297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ster-White.png"/>
          <p:cNvPicPr>
            <a:picLocks noChangeAspect="1"/>
          </p:cNvPicPr>
          <p:nvPr/>
        </p:nvPicPr>
        <p:blipFill>
          <a:blip r:embed="rId3" cstate="print"/>
          <a:stretch>
            <a:fillRect/>
          </a:stretch>
        </p:blipFill>
        <p:spPr>
          <a:xfrm>
            <a:off x="1524001" y="0"/>
            <a:ext cx="1386137" cy="980728"/>
          </a:xfrm>
          <a:prstGeom prst="rect">
            <a:avLst/>
          </a:prstGeom>
        </p:spPr>
      </p:pic>
      <p:sp>
        <p:nvSpPr>
          <p:cNvPr id="7" name="Footer Placeholder 6"/>
          <p:cNvSpPr>
            <a:spLocks noGrp="1"/>
          </p:cNvSpPr>
          <p:nvPr>
            <p:ph type="ftr" sz="quarter" idx="11"/>
          </p:nvPr>
        </p:nvSpPr>
        <p:spPr/>
        <p:txBody>
          <a:bodyPr/>
          <a:lstStyle/>
          <a:p>
            <a:pPr>
              <a:defRPr/>
            </a:pPr>
            <a:r>
              <a:rPr lang="en-GB" dirty="0">
                <a:solidFill>
                  <a:schemeClr val="bg1"/>
                </a:solidFill>
              </a:rPr>
              <a:t>Stop Domestic Abuse. We need to talk.</a:t>
            </a:r>
          </a:p>
        </p:txBody>
      </p:sp>
      <p:sp>
        <p:nvSpPr>
          <p:cNvPr id="6" name="Slide Number Placeholder 5"/>
          <p:cNvSpPr>
            <a:spLocks noGrp="1"/>
          </p:cNvSpPr>
          <p:nvPr>
            <p:ph type="sldNum" sz="quarter" idx="12"/>
          </p:nvPr>
        </p:nvSpPr>
        <p:spPr/>
        <p:txBody>
          <a:bodyPr/>
          <a:lstStyle/>
          <a:p>
            <a:pPr>
              <a:defRPr/>
            </a:pPr>
            <a:fld id="{B0CACA7F-A2C4-4362-AB16-F7764C1D81DE}" type="slidenum">
              <a:rPr lang="en-GB" smtClean="0">
                <a:solidFill>
                  <a:schemeClr val="bg1"/>
                </a:solidFill>
              </a:rPr>
              <a:pPr>
                <a:defRPr/>
              </a:pPr>
              <a:t>31</a:t>
            </a:fld>
            <a:endParaRPr lang="en-GB" dirty="0">
              <a:solidFill>
                <a:schemeClr val="bg1"/>
              </a:solidFill>
            </a:endParaRPr>
          </a:p>
        </p:txBody>
      </p:sp>
      <p:sp>
        <p:nvSpPr>
          <p:cNvPr id="12291" name="Rectangle 4"/>
          <p:cNvSpPr>
            <a:spLocks noGrp="1" noChangeArrowheads="1"/>
          </p:cNvSpPr>
          <p:nvPr>
            <p:ph sz="half" idx="4294967295"/>
          </p:nvPr>
        </p:nvSpPr>
        <p:spPr>
          <a:xfrm>
            <a:off x="2305050" y="1481138"/>
            <a:ext cx="8362950" cy="4525962"/>
          </a:xfrm>
        </p:spPr>
        <p:txBody>
          <a:bodyPr/>
          <a:lstStyle/>
          <a:p>
            <a:pPr eaLnBrk="1" hangingPunct="1">
              <a:buFontTx/>
              <a:buNone/>
            </a:pPr>
            <a:endParaRPr lang="en-GB" dirty="0">
              <a:latin typeface="Arial Rounded MT Bold" pitchFamily="34" charset="0"/>
            </a:endParaRPr>
          </a:p>
          <a:p>
            <a:pPr eaLnBrk="1" hangingPunct="1">
              <a:buFontTx/>
              <a:buNone/>
            </a:pPr>
            <a:endParaRPr lang="en-GB" dirty="0">
              <a:latin typeface="Arial Rounded MT Bold" pitchFamily="34" charset="0"/>
            </a:endParaRPr>
          </a:p>
        </p:txBody>
      </p:sp>
      <p:cxnSp>
        <p:nvCxnSpPr>
          <p:cNvPr id="9" name="Straight Connector 8"/>
          <p:cNvCxnSpPr/>
          <p:nvPr/>
        </p:nvCxnSpPr>
        <p:spPr>
          <a:xfrm>
            <a:off x="1775520" y="6309320"/>
            <a:ext cx="8640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10"/>
          <p:cNvSpPr txBox="1">
            <a:spLocks noChangeArrowheads="1"/>
          </p:cNvSpPr>
          <p:nvPr/>
        </p:nvSpPr>
        <p:spPr>
          <a:xfrm>
            <a:off x="1981200" y="1600202"/>
            <a:ext cx="8229600" cy="4525963"/>
          </a:xfrm>
          <a:prstGeom prst="rect">
            <a:avLst/>
          </a:prstGeom>
        </p:spPr>
        <p:txBody>
          <a:bodyPr vert="horz" lIns="91440" tIns="45720" rIns="91440" bIns="45720" rtlCol="0">
            <a:normAutofit/>
          </a:bodyPr>
          <a:lstStyle/>
          <a:p>
            <a:pPr marL="342900" indent="-342900">
              <a:lnSpc>
                <a:spcPct val="150000"/>
              </a:lnSpc>
              <a:spcBef>
                <a:spcPct val="20000"/>
              </a:spcBef>
              <a:buFont typeface="Arial" pitchFamily="34" charset="0"/>
              <a:buChar char="•"/>
              <a:defRPr/>
            </a:pPr>
            <a:endParaRPr lang="en-GB" sz="2000" dirty="0">
              <a:latin typeface="Merriweather" pitchFamily="18" charset="0"/>
            </a:endParaRPr>
          </a:p>
        </p:txBody>
      </p:sp>
      <p:sp>
        <p:nvSpPr>
          <p:cNvPr id="11" name="Rectangle 4"/>
          <p:cNvSpPr txBox="1">
            <a:spLocks noChangeArrowheads="1"/>
          </p:cNvSpPr>
          <p:nvPr/>
        </p:nvSpPr>
        <p:spPr>
          <a:xfrm>
            <a:off x="3791744" y="1412776"/>
            <a:ext cx="6172200" cy="653458"/>
          </a:xfrm>
          <a:prstGeom prst="rect">
            <a:avLst/>
          </a:prstGeom>
        </p:spPr>
        <p:txBody>
          <a:bodyPr vert="horz" lIns="91440" tIns="45720" rIns="91440" bIns="45720" rtlCol="0" anchor="ctr">
            <a:normAutofit fontScale="92500" lnSpcReduction="20000"/>
          </a:bodyPr>
          <a:lstStyle/>
          <a:p>
            <a:pPr algn="r">
              <a:spcBef>
                <a:spcPct val="0"/>
              </a:spcBef>
              <a:defRPr/>
            </a:pPr>
            <a:endParaRPr lang="en-GB" sz="4400" dirty="0">
              <a:ln w="18415" cmpd="sng">
                <a:noFill/>
                <a:prstDash val="solid"/>
              </a:ln>
              <a:solidFill>
                <a:srgbClr val="FFFFFF"/>
              </a:solidFill>
              <a:effectLst>
                <a:outerShdw blurRad="63500" dir="3600000" algn="tl" rotWithShape="0">
                  <a:srgbClr val="000000">
                    <a:alpha val="70000"/>
                  </a:srgbClr>
                </a:outerShdw>
              </a:effectLst>
              <a:latin typeface="Merriweather" pitchFamily="18" charset="0"/>
              <a:ea typeface="+mj-ea"/>
              <a:cs typeface="+mj-cs"/>
            </a:endParaRPr>
          </a:p>
        </p:txBody>
      </p:sp>
      <p:pic>
        <p:nvPicPr>
          <p:cNvPr id="3" name="Picture 2" descr="A picture containing white, design&#10;&#10;Description automatically generated">
            <a:extLst>
              <a:ext uri="{FF2B5EF4-FFF2-40B4-BE49-F238E27FC236}">
                <a16:creationId xmlns:a16="http://schemas.microsoft.com/office/drawing/2014/main" id="{EA3BEF43-E2BC-3F6D-3DFF-5A7674EB349A}"/>
              </a:ext>
            </a:extLst>
          </p:cNvPr>
          <p:cNvPicPr>
            <a:picLocks noChangeAspect="1"/>
          </p:cNvPicPr>
          <p:nvPr/>
        </p:nvPicPr>
        <p:blipFill rotWithShape="1">
          <a:blip r:embed="rId4"/>
          <a:srcRect t="24514" b="28465"/>
          <a:stretch/>
        </p:blipFill>
        <p:spPr>
          <a:xfrm>
            <a:off x="7249984" y="3049951"/>
            <a:ext cx="4756659" cy="3162926"/>
          </a:xfrm>
          <a:prstGeom prst="rect">
            <a:avLst/>
          </a:prstGeom>
        </p:spPr>
      </p:pic>
      <p:sp>
        <p:nvSpPr>
          <p:cNvPr id="5" name="TextBox 4">
            <a:extLst>
              <a:ext uri="{FF2B5EF4-FFF2-40B4-BE49-F238E27FC236}">
                <a16:creationId xmlns:a16="http://schemas.microsoft.com/office/drawing/2014/main" id="{C4045022-4CEE-05F4-7C86-DB0AE981E9F5}"/>
              </a:ext>
            </a:extLst>
          </p:cNvPr>
          <p:cNvSpPr txBox="1"/>
          <p:nvPr/>
        </p:nvSpPr>
        <p:spPr>
          <a:xfrm>
            <a:off x="2524125" y="2786625"/>
            <a:ext cx="6482013" cy="923330"/>
          </a:xfrm>
          <a:prstGeom prst="rect">
            <a:avLst/>
          </a:prstGeom>
          <a:noFill/>
        </p:spPr>
        <p:txBody>
          <a:bodyPr wrap="square">
            <a:spAutoFit/>
          </a:bodyPr>
          <a:lstStyle/>
          <a:p>
            <a:r>
              <a:rPr lang="en-US" sz="5400" b="1" dirty="0">
                <a:solidFill>
                  <a:srgbClr val="C86A0A"/>
                </a:solidFill>
                <a:latin typeface="Merriweather" panose="00000500000000000000" pitchFamily="2" charset="0"/>
              </a:rPr>
              <a:t>Any questions?</a:t>
            </a:r>
            <a:endParaRPr lang="en-GB" sz="5400" dirty="0">
              <a:solidFill>
                <a:srgbClr val="C86A0A"/>
              </a:solidFill>
            </a:endParaRPr>
          </a:p>
        </p:txBody>
      </p:sp>
      <p:pic>
        <p:nvPicPr>
          <p:cNvPr id="16" name="Picture 15" descr="A black and orange text&#10;&#10;Description automatically generated with low confidence">
            <a:extLst>
              <a:ext uri="{FF2B5EF4-FFF2-40B4-BE49-F238E27FC236}">
                <a16:creationId xmlns:a16="http://schemas.microsoft.com/office/drawing/2014/main" id="{332D1949-33E1-FA71-DC55-0514F6A449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2616" y="0"/>
            <a:ext cx="2369384" cy="1676400"/>
          </a:xfrm>
          <a:prstGeom prst="rect">
            <a:avLst/>
          </a:prstGeom>
        </p:spPr>
      </p:pic>
    </p:spTree>
    <p:extLst>
      <p:ext uri="{BB962C8B-B14F-4D97-AF65-F5344CB8AC3E}">
        <p14:creationId xmlns:p14="http://schemas.microsoft.com/office/powerpoint/2010/main" val="164476043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B1302-8657-4575-0F58-F2E39BAC6A0A}"/>
              </a:ext>
            </a:extLst>
          </p:cNvPr>
          <p:cNvSpPr>
            <a:spLocks noGrp="1"/>
          </p:cNvSpPr>
          <p:nvPr>
            <p:ph idx="1"/>
          </p:nvPr>
        </p:nvSpPr>
        <p:spPr>
          <a:xfrm>
            <a:off x="838200" y="2325036"/>
            <a:ext cx="10515600" cy="4351338"/>
          </a:xfrm>
        </p:spPr>
        <p:txBody>
          <a:bodyPr>
            <a:normAutofit/>
          </a:bodyPr>
          <a:lstStyle/>
          <a:p>
            <a:r>
              <a:rPr lang="en-US" sz="4800" b="1" dirty="0">
                <a:solidFill>
                  <a:srgbClr val="C86A35"/>
                </a:solidFill>
                <a:latin typeface="Merriweather" panose="00000500000000000000" pitchFamily="2" charset="0"/>
              </a:rPr>
              <a:t>F</a:t>
            </a:r>
            <a:r>
              <a:rPr lang="en-US" sz="4800" dirty="0">
                <a:latin typeface="Merriweather" panose="00000500000000000000" pitchFamily="2" charset="0"/>
              </a:rPr>
              <a:t>ixated </a:t>
            </a:r>
            <a:endParaRPr lang="en-US" sz="4800" b="1" dirty="0">
              <a:latin typeface="Merriweather" panose="00000500000000000000" pitchFamily="2" charset="0"/>
            </a:endParaRPr>
          </a:p>
          <a:p>
            <a:r>
              <a:rPr lang="en-US" sz="4800" b="1" dirty="0">
                <a:solidFill>
                  <a:srgbClr val="C86A35"/>
                </a:solidFill>
                <a:latin typeface="Merriweather" panose="00000500000000000000" pitchFamily="2" charset="0"/>
              </a:rPr>
              <a:t>O</a:t>
            </a:r>
            <a:r>
              <a:rPr lang="en-US" sz="4800" dirty="0">
                <a:latin typeface="Merriweather" panose="00000500000000000000" pitchFamily="2" charset="0"/>
              </a:rPr>
              <a:t>bsessive </a:t>
            </a:r>
            <a:endParaRPr lang="en-US" sz="4800" b="1" dirty="0">
              <a:latin typeface="Merriweather" panose="00000500000000000000" pitchFamily="2" charset="0"/>
            </a:endParaRPr>
          </a:p>
          <a:p>
            <a:r>
              <a:rPr lang="en-US" sz="4800" b="1" dirty="0">
                <a:solidFill>
                  <a:srgbClr val="C86A35"/>
                </a:solidFill>
                <a:latin typeface="Merriweather" panose="00000500000000000000" pitchFamily="2" charset="0"/>
              </a:rPr>
              <a:t>U</a:t>
            </a:r>
            <a:r>
              <a:rPr lang="en-US" sz="4800" dirty="0">
                <a:latin typeface="Merriweather" panose="00000500000000000000" pitchFamily="2" charset="0"/>
              </a:rPr>
              <a:t>nwanted </a:t>
            </a:r>
            <a:endParaRPr lang="en-US" sz="4800" b="1" dirty="0">
              <a:latin typeface="Merriweather" panose="00000500000000000000" pitchFamily="2" charset="0"/>
            </a:endParaRPr>
          </a:p>
          <a:p>
            <a:r>
              <a:rPr lang="en-US" sz="4800" b="1" dirty="0">
                <a:solidFill>
                  <a:srgbClr val="C86A35"/>
                </a:solidFill>
                <a:latin typeface="Merriweather" panose="00000500000000000000" pitchFamily="2" charset="0"/>
              </a:rPr>
              <a:t>R</a:t>
            </a:r>
            <a:r>
              <a:rPr lang="en-US" sz="4800" dirty="0">
                <a:latin typeface="Merriweather" panose="00000500000000000000" pitchFamily="2" charset="0"/>
              </a:rPr>
              <a:t>epeated</a:t>
            </a:r>
            <a:endParaRPr lang="en-GB" sz="4800" b="1" dirty="0">
              <a:latin typeface="Merriweather" panose="00000500000000000000" pitchFamily="2" charset="0"/>
            </a:endParaRPr>
          </a:p>
        </p:txBody>
      </p:sp>
      <p:sp>
        <p:nvSpPr>
          <p:cNvPr id="4" name="Rectangle 3">
            <a:extLst>
              <a:ext uri="{FF2B5EF4-FFF2-40B4-BE49-F238E27FC236}">
                <a16:creationId xmlns:a16="http://schemas.microsoft.com/office/drawing/2014/main" id="{A7663420-C0B2-ACCF-6EA6-6378EE92B282}"/>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999A8625-E262-484D-417B-584512376DB0}"/>
              </a:ext>
            </a:extLst>
          </p:cNvPr>
          <p:cNvSpPr>
            <a:spLocks noGrp="1"/>
          </p:cNvSpPr>
          <p:nvPr>
            <p:ph type="title"/>
          </p:nvPr>
        </p:nvSpPr>
        <p:spPr>
          <a:xfrm>
            <a:off x="838200" y="285463"/>
            <a:ext cx="10515600" cy="1325563"/>
          </a:xfrm>
        </p:spPr>
        <p:txBody>
          <a:bodyPr/>
          <a:lstStyle/>
          <a:p>
            <a:r>
              <a:rPr lang="en-US" sz="4800" dirty="0">
                <a:solidFill>
                  <a:schemeClr val="bg1"/>
                </a:solidFill>
                <a:latin typeface="Merriweather Bold" panose="00000800000000000000" pitchFamily="2" charset="0"/>
              </a:rPr>
              <a:t>FOUR</a:t>
            </a:r>
            <a:r>
              <a:rPr lang="en-US" dirty="0">
                <a:solidFill>
                  <a:schemeClr val="bg1"/>
                </a:solidFill>
                <a:latin typeface="Merriweather Bold" panose="00000800000000000000" pitchFamily="2" charset="0"/>
              </a:rPr>
              <a:t> </a:t>
            </a:r>
            <a:endParaRPr lang="en-GB" dirty="0">
              <a:solidFill>
                <a:schemeClr val="bg1"/>
              </a:solidFill>
              <a:latin typeface="Merriweather Bold" panose="00000800000000000000" pitchFamily="2" charset="0"/>
            </a:endParaRPr>
          </a:p>
        </p:txBody>
      </p:sp>
      <p:pic>
        <p:nvPicPr>
          <p:cNvPr id="6" name="Picture 4" descr="Stalking Woman Royalty-Free Images ...">
            <a:extLst>
              <a:ext uri="{FF2B5EF4-FFF2-40B4-BE49-F238E27FC236}">
                <a16:creationId xmlns:a16="http://schemas.microsoft.com/office/drawing/2014/main" id="{02EDE3F4-4905-FC1F-F735-DCC0E3B1AF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435"/>
          <a:stretch/>
        </p:blipFill>
        <p:spPr bwMode="auto">
          <a:xfrm>
            <a:off x="5543854" y="2241909"/>
            <a:ext cx="5205118" cy="3162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background with white text&#10;&#10;Description automatically generated with low confidence">
            <a:extLst>
              <a:ext uri="{FF2B5EF4-FFF2-40B4-BE49-F238E27FC236}">
                <a16:creationId xmlns:a16="http://schemas.microsoft.com/office/drawing/2014/main" id="{ABD98F92-683E-5C31-80C4-C1C44A604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2625989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CC444-16D3-144D-B331-D6B1C6A14361}"/>
              </a:ext>
            </a:extLst>
          </p:cNvPr>
          <p:cNvSpPr>
            <a:spLocks noGrp="1"/>
          </p:cNvSpPr>
          <p:nvPr>
            <p:ph idx="1"/>
          </p:nvPr>
        </p:nvSpPr>
        <p:spPr>
          <a:xfrm>
            <a:off x="632927" y="2282825"/>
            <a:ext cx="10515600" cy="4351338"/>
          </a:xfrm>
        </p:spPr>
        <p:txBody>
          <a:bodyPr>
            <a:normAutofit/>
          </a:bodyPr>
          <a:lstStyle/>
          <a:p>
            <a:r>
              <a:rPr lang="en-US" sz="2400" dirty="0">
                <a:latin typeface="Merriweather" panose="00000500000000000000" pitchFamily="2" charset="0"/>
              </a:rPr>
              <a:t>77% experienced at least one repeated harmful </a:t>
            </a:r>
            <a:r>
              <a:rPr lang="en-US" sz="2400" dirty="0" err="1">
                <a:latin typeface="Merriweather" panose="00000500000000000000" pitchFamily="2" charset="0"/>
              </a:rPr>
              <a:t>behaviour</a:t>
            </a:r>
            <a:r>
              <a:rPr lang="en-US" sz="2400" dirty="0">
                <a:latin typeface="Merriweather" panose="00000500000000000000" pitchFamily="2" charset="0"/>
              </a:rPr>
              <a:t> consistent with stalking.</a:t>
            </a:r>
          </a:p>
          <a:p>
            <a:r>
              <a:rPr lang="en-US" sz="2400" dirty="0">
                <a:latin typeface="Merriweather" panose="00000500000000000000" pitchFamily="2" charset="0"/>
              </a:rPr>
              <a:t>Rising to 87% who identified as female, non binary or other.</a:t>
            </a:r>
          </a:p>
          <a:p>
            <a:r>
              <a:rPr lang="en-US" sz="2400" dirty="0">
                <a:latin typeface="Merriweather" panose="00000500000000000000" pitchFamily="2" charset="0"/>
              </a:rPr>
              <a:t>84% experienced </a:t>
            </a:r>
            <a:r>
              <a:rPr lang="en-US" sz="2400" dirty="0" err="1">
                <a:latin typeface="Merriweather" panose="00000500000000000000" pitchFamily="2" charset="0"/>
              </a:rPr>
              <a:t>behaviours</a:t>
            </a:r>
            <a:r>
              <a:rPr lang="en-US" sz="2400" dirty="0">
                <a:latin typeface="Merriweather" panose="00000500000000000000" pitchFamily="2" charset="0"/>
              </a:rPr>
              <a:t> consistent with online stalking.</a:t>
            </a:r>
          </a:p>
          <a:p>
            <a:r>
              <a:rPr lang="en-US" sz="2400" dirty="0">
                <a:latin typeface="Merriweather" panose="00000500000000000000" pitchFamily="2" charset="0"/>
              </a:rPr>
              <a:t>70% experiencing in-person stalking </a:t>
            </a:r>
            <a:r>
              <a:rPr lang="en-US" sz="2400" dirty="0" err="1">
                <a:latin typeface="Merriweather" panose="00000500000000000000" pitchFamily="2" charset="0"/>
              </a:rPr>
              <a:t>behaviours</a:t>
            </a:r>
            <a:r>
              <a:rPr lang="en-US" sz="2400" dirty="0">
                <a:latin typeface="Merriweather" panose="00000500000000000000" pitchFamily="2" charset="0"/>
              </a:rPr>
              <a:t>.</a:t>
            </a:r>
          </a:p>
          <a:p>
            <a:r>
              <a:rPr lang="en-US" sz="2400" dirty="0">
                <a:latin typeface="Merriweather" panose="00000500000000000000" pitchFamily="2" charset="0"/>
              </a:rPr>
              <a:t>88% stated it had a harmful impact on their wellbeing.</a:t>
            </a:r>
          </a:p>
          <a:p>
            <a:r>
              <a:rPr lang="en-US" sz="2400" dirty="0">
                <a:latin typeface="Merriweather" panose="00000500000000000000" pitchFamily="2" charset="0"/>
              </a:rPr>
              <a:t>33% felt like the </a:t>
            </a:r>
            <a:r>
              <a:rPr lang="en-US" sz="2400" dirty="0" err="1">
                <a:latin typeface="Merriweather" panose="00000500000000000000" pitchFamily="2" charset="0"/>
              </a:rPr>
              <a:t>behaviour</a:t>
            </a:r>
            <a:r>
              <a:rPr lang="en-US" sz="2400" dirty="0">
                <a:latin typeface="Merriweather" panose="00000500000000000000" pitchFamily="2" charset="0"/>
              </a:rPr>
              <a:t> was their fault</a:t>
            </a:r>
          </a:p>
          <a:p>
            <a:r>
              <a:rPr lang="en-US" sz="2400" dirty="0">
                <a:latin typeface="Merriweather" panose="00000500000000000000" pitchFamily="2" charset="0"/>
              </a:rPr>
              <a:t>15% said they have self harmed as a result  </a:t>
            </a:r>
            <a:endParaRPr lang="en-GB" sz="2400" dirty="0">
              <a:latin typeface="Merriweather" panose="00000500000000000000" pitchFamily="2" charset="0"/>
            </a:endParaRPr>
          </a:p>
        </p:txBody>
      </p:sp>
      <p:sp>
        <p:nvSpPr>
          <p:cNvPr id="4" name="Rectangle 3">
            <a:extLst>
              <a:ext uri="{FF2B5EF4-FFF2-40B4-BE49-F238E27FC236}">
                <a16:creationId xmlns:a16="http://schemas.microsoft.com/office/drawing/2014/main" id="{505A1B5B-C07A-B872-6DDC-9E0B504E8BCD}"/>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D6AD42D7-2908-E785-B626-6610893E4732}"/>
              </a:ext>
            </a:extLst>
          </p:cNvPr>
          <p:cNvSpPr>
            <a:spLocks noGrp="1"/>
          </p:cNvSpPr>
          <p:nvPr>
            <p:ph type="title"/>
          </p:nvPr>
        </p:nvSpPr>
        <p:spPr>
          <a:xfrm>
            <a:off x="838200" y="293618"/>
            <a:ext cx="10515600" cy="1325563"/>
          </a:xfrm>
        </p:spPr>
        <p:txBody>
          <a:bodyPr>
            <a:normAutofit/>
          </a:bodyPr>
          <a:lstStyle/>
          <a:p>
            <a:r>
              <a:rPr lang="en-US" sz="3600" dirty="0">
                <a:solidFill>
                  <a:schemeClr val="bg1"/>
                </a:solidFill>
                <a:latin typeface="Merriweather Bold" panose="00000800000000000000" pitchFamily="2" charset="0"/>
              </a:rPr>
              <a:t>Statistics and context </a:t>
            </a:r>
            <a:endParaRPr lang="en-GB" sz="3600" dirty="0">
              <a:solidFill>
                <a:schemeClr val="bg1"/>
              </a:solidFill>
              <a:latin typeface="Merriweather Bold" panose="00000800000000000000" pitchFamily="2" charset="0"/>
            </a:endParaRPr>
          </a:p>
        </p:txBody>
      </p:sp>
      <p:pic>
        <p:nvPicPr>
          <p:cNvPr id="6" name="Picture 5" descr="A black background with white text&#10;&#10;Description automatically generated with low confidence">
            <a:extLst>
              <a:ext uri="{FF2B5EF4-FFF2-40B4-BE49-F238E27FC236}">
                <a16:creationId xmlns:a16="http://schemas.microsoft.com/office/drawing/2014/main" id="{BF5FF744-E7E2-10E2-499B-93CE9F9C0B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3388960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14306-79DF-2B73-1CA8-4B771B250ED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D0C412E-A9C0-3C48-8A64-5214E0EECC10}"/>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3910F058-D653-1A92-F869-00FE540E7CD2}"/>
              </a:ext>
            </a:extLst>
          </p:cNvPr>
          <p:cNvSpPr>
            <a:spLocks noGrp="1"/>
          </p:cNvSpPr>
          <p:nvPr>
            <p:ph type="title"/>
          </p:nvPr>
        </p:nvSpPr>
        <p:spPr>
          <a:xfrm>
            <a:off x="838200" y="293618"/>
            <a:ext cx="10515600" cy="1325563"/>
          </a:xfrm>
        </p:spPr>
        <p:txBody>
          <a:bodyPr>
            <a:normAutofit/>
          </a:bodyPr>
          <a:lstStyle/>
          <a:p>
            <a:r>
              <a:rPr lang="en-US" sz="3600" dirty="0">
                <a:solidFill>
                  <a:schemeClr val="bg1"/>
                </a:solidFill>
                <a:latin typeface="Merriweather Bold" panose="00000800000000000000" pitchFamily="2" charset="0"/>
              </a:rPr>
              <a:t>Tactics of a stalker</a:t>
            </a:r>
            <a:endParaRPr lang="en-GB" sz="3600" dirty="0">
              <a:solidFill>
                <a:schemeClr val="bg1"/>
              </a:solidFill>
              <a:latin typeface="Merriweather Bold" panose="00000800000000000000" pitchFamily="2" charset="0"/>
            </a:endParaRPr>
          </a:p>
        </p:txBody>
      </p:sp>
      <p:pic>
        <p:nvPicPr>
          <p:cNvPr id="10" name="Picture 2" descr="How to Get Someone to Leave You Alone ...">
            <a:extLst>
              <a:ext uri="{FF2B5EF4-FFF2-40B4-BE49-F238E27FC236}">
                <a16:creationId xmlns:a16="http://schemas.microsoft.com/office/drawing/2014/main" id="{9DB1B0FC-F917-42C3-C6C2-A957123B0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802" y="3194000"/>
            <a:ext cx="1762238" cy="1453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ollow Someone Photos, Images ...">
            <a:extLst>
              <a:ext uri="{FF2B5EF4-FFF2-40B4-BE49-F238E27FC236}">
                <a16:creationId xmlns:a16="http://schemas.microsoft.com/office/drawing/2014/main" id="{3D1DA8E8-4239-1B3C-6A56-3657FD761B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467"/>
          <a:stretch/>
        </p:blipFill>
        <p:spPr bwMode="auto">
          <a:xfrm>
            <a:off x="9472082" y="3114571"/>
            <a:ext cx="2070504" cy="17080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378823CF-B96F-02B5-A68A-4B13042EF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6451" y="3429000"/>
            <a:ext cx="2147076" cy="16863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Missed Calls Stock Photos - Free ...">
            <a:extLst>
              <a:ext uri="{FF2B5EF4-FFF2-40B4-BE49-F238E27FC236}">
                <a16:creationId xmlns:a16="http://schemas.microsoft.com/office/drawing/2014/main" id="{812EFECE-24D9-06DF-2045-5E874E5FDA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6028" y="5236033"/>
            <a:ext cx="2155503" cy="1434389"/>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13">
            <a:extLst>
              <a:ext uri="{FF2B5EF4-FFF2-40B4-BE49-F238E27FC236}">
                <a16:creationId xmlns:a16="http://schemas.microsoft.com/office/drawing/2014/main" id="{9681F5BB-0AB0-F730-BBDB-079F9CA44442}"/>
              </a:ext>
            </a:extLst>
          </p:cNvPr>
          <p:cNvSpPr/>
          <p:nvPr/>
        </p:nvSpPr>
        <p:spPr>
          <a:xfrm>
            <a:off x="8638777" y="2001689"/>
            <a:ext cx="1868557" cy="1060662"/>
          </a:xfrm>
          <a:prstGeom prst="wedgeRectCallout">
            <a:avLst/>
          </a:prstGeom>
          <a:solidFill>
            <a:srgbClr val="C86A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Following someone</a:t>
            </a:r>
            <a:endParaRPr lang="en-GB" dirty="0"/>
          </a:p>
        </p:txBody>
      </p:sp>
      <p:sp>
        <p:nvSpPr>
          <p:cNvPr id="15" name="Speech Bubble: Rectangle 14">
            <a:extLst>
              <a:ext uri="{FF2B5EF4-FFF2-40B4-BE49-F238E27FC236}">
                <a16:creationId xmlns:a16="http://schemas.microsoft.com/office/drawing/2014/main" id="{6C443950-7FBC-DD77-FCE9-8F2D1EE9E253}"/>
              </a:ext>
            </a:extLst>
          </p:cNvPr>
          <p:cNvSpPr/>
          <p:nvPr/>
        </p:nvSpPr>
        <p:spPr>
          <a:xfrm>
            <a:off x="4724504" y="2066327"/>
            <a:ext cx="1868557" cy="1060662"/>
          </a:xfrm>
          <a:prstGeom prst="wedgeRectCallout">
            <a:avLst/>
          </a:prstGeom>
          <a:solidFill>
            <a:srgbClr val="C86A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Monitoring someone online activity</a:t>
            </a:r>
            <a:endParaRPr lang="en-GB" dirty="0"/>
          </a:p>
        </p:txBody>
      </p:sp>
      <p:sp>
        <p:nvSpPr>
          <p:cNvPr id="16" name="Speech Bubble: Rectangle 15">
            <a:extLst>
              <a:ext uri="{FF2B5EF4-FFF2-40B4-BE49-F238E27FC236}">
                <a16:creationId xmlns:a16="http://schemas.microsoft.com/office/drawing/2014/main" id="{FDF43AAA-25C1-9E8C-DF7E-A43758E13702}"/>
              </a:ext>
            </a:extLst>
          </p:cNvPr>
          <p:cNvSpPr/>
          <p:nvPr/>
        </p:nvSpPr>
        <p:spPr>
          <a:xfrm>
            <a:off x="7141413" y="5349309"/>
            <a:ext cx="1762237" cy="794378"/>
          </a:xfrm>
          <a:prstGeom prst="wedgeRectCallout">
            <a:avLst/>
          </a:prstGeom>
          <a:solidFill>
            <a:srgbClr val="C86A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Unwanted messages/Text and emails</a:t>
            </a:r>
            <a:endParaRPr lang="en-GB" dirty="0"/>
          </a:p>
        </p:txBody>
      </p:sp>
      <p:sp>
        <p:nvSpPr>
          <p:cNvPr id="17" name="Speech Bubble: Rectangle 16">
            <a:extLst>
              <a:ext uri="{FF2B5EF4-FFF2-40B4-BE49-F238E27FC236}">
                <a16:creationId xmlns:a16="http://schemas.microsoft.com/office/drawing/2014/main" id="{7B1C9B83-A468-5DC8-F80B-0368FBFF5C43}"/>
              </a:ext>
            </a:extLst>
          </p:cNvPr>
          <p:cNvSpPr/>
          <p:nvPr/>
        </p:nvSpPr>
        <p:spPr>
          <a:xfrm>
            <a:off x="3202348" y="5349310"/>
            <a:ext cx="1762237" cy="794377"/>
          </a:xfrm>
          <a:prstGeom prst="wedgeRectCallout">
            <a:avLst/>
          </a:prstGeom>
          <a:solidFill>
            <a:srgbClr val="C86A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Sending repeated unwanted gifts.</a:t>
            </a:r>
            <a:endParaRPr lang="en-GB" dirty="0"/>
          </a:p>
        </p:txBody>
      </p:sp>
      <p:pic>
        <p:nvPicPr>
          <p:cNvPr id="18" name="Picture 8" descr="Nottinghamshire stalker changed victim ...">
            <a:extLst>
              <a:ext uri="{FF2B5EF4-FFF2-40B4-BE49-F238E27FC236}">
                <a16:creationId xmlns:a16="http://schemas.microsoft.com/office/drawing/2014/main" id="{FB149448-05CF-0C42-8A77-4B33DC970D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941" y="4822573"/>
            <a:ext cx="2240033" cy="1847849"/>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18">
            <a:extLst>
              <a:ext uri="{FF2B5EF4-FFF2-40B4-BE49-F238E27FC236}">
                <a16:creationId xmlns:a16="http://schemas.microsoft.com/office/drawing/2014/main" id="{98F62E7D-2DC1-4973-C089-67B3EAF17F12}"/>
              </a:ext>
            </a:extLst>
          </p:cNvPr>
          <p:cNvSpPr/>
          <p:nvPr/>
        </p:nvSpPr>
        <p:spPr>
          <a:xfrm>
            <a:off x="491820" y="2035427"/>
            <a:ext cx="2073965" cy="1060662"/>
          </a:xfrm>
          <a:prstGeom prst="wedgeRectCallout">
            <a:avLst/>
          </a:prstGeom>
          <a:solidFill>
            <a:srgbClr val="C86A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Fear of someone who won't leave you alone or take no for an answer!</a:t>
            </a:r>
            <a:endParaRPr lang="en-GB" dirty="0"/>
          </a:p>
        </p:txBody>
      </p:sp>
      <p:pic>
        <p:nvPicPr>
          <p:cNvPr id="20" name="Picture 19" descr="A black background with white text&#10;&#10;Description automatically generated with low confidence">
            <a:extLst>
              <a:ext uri="{FF2B5EF4-FFF2-40B4-BE49-F238E27FC236}">
                <a16:creationId xmlns:a16="http://schemas.microsoft.com/office/drawing/2014/main" id="{0096D317-E75B-B2C8-8713-F7FB92C9FF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3656010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BE4E6-B9C5-CB39-6F05-16FFA26EFFF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092F78A-8C84-8FFD-CE8A-6727168F58C8}"/>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FD03C161-AA70-E12C-6F9B-C37F2BF81277}"/>
              </a:ext>
            </a:extLst>
          </p:cNvPr>
          <p:cNvSpPr>
            <a:spLocks noGrp="1"/>
          </p:cNvSpPr>
          <p:nvPr>
            <p:ph type="title"/>
          </p:nvPr>
        </p:nvSpPr>
        <p:spPr>
          <a:xfrm>
            <a:off x="838200" y="293618"/>
            <a:ext cx="10515600" cy="1325563"/>
          </a:xfrm>
        </p:spPr>
        <p:txBody>
          <a:bodyPr>
            <a:normAutofit/>
          </a:bodyPr>
          <a:lstStyle/>
          <a:p>
            <a:r>
              <a:rPr lang="en-US" sz="3600" dirty="0">
                <a:solidFill>
                  <a:schemeClr val="bg1"/>
                </a:solidFill>
                <a:latin typeface="Merriweather Bold" panose="00000800000000000000" pitchFamily="2" charset="0"/>
              </a:rPr>
              <a:t>Tactics of a stalker</a:t>
            </a:r>
            <a:endParaRPr lang="en-GB" sz="3600" dirty="0">
              <a:solidFill>
                <a:schemeClr val="bg1"/>
              </a:solidFill>
              <a:latin typeface="Merriweather Bold" panose="00000800000000000000" pitchFamily="2" charset="0"/>
            </a:endParaRPr>
          </a:p>
        </p:txBody>
      </p:sp>
      <p:pic>
        <p:nvPicPr>
          <p:cNvPr id="3" name="Picture 6" descr="Richard Gadd ...">
            <a:extLst>
              <a:ext uri="{FF2B5EF4-FFF2-40B4-BE49-F238E27FC236}">
                <a16:creationId xmlns:a16="http://schemas.microsoft.com/office/drawing/2014/main" id="{6F96E674-F011-6BF0-B5F7-F48C3EAF22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72737" y="2935718"/>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oes Snapchat Notify Users When You ...">
            <a:extLst>
              <a:ext uri="{FF2B5EF4-FFF2-40B4-BE49-F238E27FC236}">
                <a16:creationId xmlns:a16="http://schemas.microsoft.com/office/drawing/2014/main" id="{F9FEE4FF-6247-7FC2-3BA1-0B7112E08B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6867" y="2900139"/>
            <a:ext cx="2463136" cy="1903333"/>
          </a:xfrm>
          <a:prstGeom prst="rect">
            <a:avLst/>
          </a:prstGeom>
          <a:noFill/>
          <a:ln>
            <a:noFill/>
          </a:ln>
        </p:spPr>
      </p:pic>
      <p:sp>
        <p:nvSpPr>
          <p:cNvPr id="7" name="Speech Bubble: Rectangle 6">
            <a:extLst>
              <a:ext uri="{FF2B5EF4-FFF2-40B4-BE49-F238E27FC236}">
                <a16:creationId xmlns:a16="http://schemas.microsoft.com/office/drawing/2014/main" id="{BFA15864-87D8-29AC-4696-2BE0A9D12375}"/>
              </a:ext>
            </a:extLst>
          </p:cNvPr>
          <p:cNvSpPr/>
          <p:nvPr/>
        </p:nvSpPr>
        <p:spPr>
          <a:xfrm>
            <a:off x="1053548" y="1948070"/>
            <a:ext cx="2007704" cy="770674"/>
          </a:xfrm>
          <a:prstGeom prst="wedgeRectCallout">
            <a:avLst/>
          </a:prstGeom>
          <a:solidFill>
            <a:srgbClr val="C86A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Loitering outside someone's home</a:t>
            </a:r>
            <a:endParaRPr lang="en-GB" dirty="0"/>
          </a:p>
        </p:txBody>
      </p:sp>
      <p:sp>
        <p:nvSpPr>
          <p:cNvPr id="8" name="Speech Bubble: Rectangle 7">
            <a:extLst>
              <a:ext uri="{FF2B5EF4-FFF2-40B4-BE49-F238E27FC236}">
                <a16:creationId xmlns:a16="http://schemas.microsoft.com/office/drawing/2014/main" id="{C0569B08-218C-C90F-75ED-280D7439E76C}"/>
              </a:ext>
            </a:extLst>
          </p:cNvPr>
          <p:cNvSpPr/>
          <p:nvPr/>
        </p:nvSpPr>
        <p:spPr>
          <a:xfrm>
            <a:off x="6427307" y="1897875"/>
            <a:ext cx="3004928" cy="795078"/>
          </a:xfrm>
          <a:prstGeom prst="wedgeRectCallout">
            <a:avLst/>
          </a:prstGeom>
          <a:solidFill>
            <a:srgbClr val="C86A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Tracking your through social media and location</a:t>
            </a:r>
            <a:endParaRPr lang="en-GB" dirty="0"/>
          </a:p>
        </p:txBody>
      </p:sp>
      <p:pic>
        <p:nvPicPr>
          <p:cNvPr id="9" name="Picture 2" descr="How to Add a Location to Facebook | LocaliQ">
            <a:extLst>
              <a:ext uri="{FF2B5EF4-FFF2-40B4-BE49-F238E27FC236}">
                <a16:creationId xmlns:a16="http://schemas.microsoft.com/office/drawing/2014/main" id="{DF35AFFA-A1DC-9902-6E27-FDAC53343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9771" y="2935718"/>
            <a:ext cx="2295525" cy="1903333"/>
          </a:xfrm>
          <a:prstGeom prst="rect">
            <a:avLst/>
          </a:prstGeom>
          <a:noFill/>
          <a:extLst>
            <a:ext uri="{909E8E84-426E-40DD-AFC4-6F175D3DCCD1}">
              <a14:hiddenFill xmlns:a14="http://schemas.microsoft.com/office/drawing/2010/main">
                <a:solidFill>
                  <a:srgbClr val="FFFFFF"/>
                </a:solidFill>
              </a14:hiddenFill>
            </a:ext>
          </a:extLst>
        </p:spPr>
      </p:pic>
      <p:sp>
        <p:nvSpPr>
          <p:cNvPr id="20" name="Speech Bubble: Rectangle 19">
            <a:extLst>
              <a:ext uri="{FF2B5EF4-FFF2-40B4-BE49-F238E27FC236}">
                <a16:creationId xmlns:a16="http://schemas.microsoft.com/office/drawing/2014/main" id="{6B2A7B58-7675-9CA5-55B1-C9B920D4CF96}"/>
              </a:ext>
            </a:extLst>
          </p:cNvPr>
          <p:cNvSpPr/>
          <p:nvPr/>
        </p:nvSpPr>
        <p:spPr>
          <a:xfrm>
            <a:off x="3293038" y="5449291"/>
            <a:ext cx="2245119" cy="749471"/>
          </a:xfrm>
          <a:prstGeom prst="wedgeRectCallout">
            <a:avLst/>
          </a:prstGeom>
          <a:solidFill>
            <a:srgbClr val="C86A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Trespassing into your home.</a:t>
            </a:r>
            <a:endParaRPr lang="en-GB" dirty="0"/>
          </a:p>
        </p:txBody>
      </p:sp>
      <p:sp>
        <p:nvSpPr>
          <p:cNvPr id="21" name="Speech Bubble: Rectangle 20">
            <a:extLst>
              <a:ext uri="{FF2B5EF4-FFF2-40B4-BE49-F238E27FC236}">
                <a16:creationId xmlns:a16="http://schemas.microsoft.com/office/drawing/2014/main" id="{CC8591DF-84C9-1C3D-21A4-D3BC966EED84}"/>
              </a:ext>
            </a:extLst>
          </p:cNvPr>
          <p:cNvSpPr/>
          <p:nvPr/>
        </p:nvSpPr>
        <p:spPr>
          <a:xfrm>
            <a:off x="6427307" y="5449291"/>
            <a:ext cx="2385392" cy="795078"/>
          </a:xfrm>
          <a:prstGeom prst="wedgeRectCallout">
            <a:avLst/>
          </a:prstGeom>
          <a:solidFill>
            <a:srgbClr val="C86A3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Knowing your routine and Schedule</a:t>
            </a:r>
            <a:endParaRPr lang="en-GB" dirty="0"/>
          </a:p>
        </p:txBody>
      </p:sp>
      <p:pic>
        <p:nvPicPr>
          <p:cNvPr id="22" name="Picture 6" descr="Diary (stationery) - Wikipedia">
            <a:extLst>
              <a:ext uri="{FF2B5EF4-FFF2-40B4-BE49-F238E27FC236}">
                <a16:creationId xmlns:a16="http://schemas.microsoft.com/office/drawing/2014/main" id="{B21019B8-C88F-D3AC-4A33-AF9636B05D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7369" y="5054157"/>
            <a:ext cx="2169333" cy="162490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Breaking &amp; Entering vs Trespassing ...">
            <a:extLst>
              <a:ext uri="{FF2B5EF4-FFF2-40B4-BE49-F238E27FC236}">
                <a16:creationId xmlns:a16="http://schemas.microsoft.com/office/drawing/2014/main" id="{EE388EF1-ADF2-B699-E9C3-873CC30956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1038" y="5129281"/>
            <a:ext cx="1983595" cy="14351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black background with white text&#10;&#10;Description automatically generated with low confidence">
            <a:extLst>
              <a:ext uri="{FF2B5EF4-FFF2-40B4-BE49-F238E27FC236}">
                <a16:creationId xmlns:a16="http://schemas.microsoft.com/office/drawing/2014/main" id="{967628C8-8E5A-426B-55FB-AC89229799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212795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14D14-F724-639C-63C2-F403F4346E3C}"/>
              </a:ext>
            </a:extLst>
          </p:cNvPr>
          <p:cNvSpPr>
            <a:spLocks noGrp="1"/>
          </p:cNvSpPr>
          <p:nvPr>
            <p:ph idx="1"/>
          </p:nvPr>
        </p:nvSpPr>
        <p:spPr>
          <a:xfrm>
            <a:off x="838200" y="2058890"/>
            <a:ext cx="10515600" cy="4351338"/>
          </a:xfrm>
        </p:spPr>
        <p:txBody>
          <a:bodyPr/>
          <a:lstStyle/>
          <a:p>
            <a:r>
              <a:rPr lang="en-US" dirty="0"/>
              <a:t>Knows your routine/ schedule</a:t>
            </a:r>
          </a:p>
          <a:p>
            <a:r>
              <a:rPr lang="en-US" dirty="0"/>
              <a:t>Shows up at the same places or events </a:t>
            </a:r>
          </a:p>
          <a:p>
            <a:r>
              <a:rPr lang="en-US" dirty="0"/>
              <a:t>Drives past your home, workplace, college, Uni etc..</a:t>
            </a:r>
          </a:p>
          <a:p>
            <a:r>
              <a:rPr lang="en-US" dirty="0"/>
              <a:t>Taking pictures of you</a:t>
            </a:r>
          </a:p>
          <a:p>
            <a:r>
              <a:rPr lang="en-US" dirty="0"/>
              <a:t>Writes letters or leaves notes constantly </a:t>
            </a:r>
          </a:p>
          <a:p>
            <a:r>
              <a:rPr lang="en-US" dirty="0"/>
              <a:t>Steals things that belong to you </a:t>
            </a:r>
          </a:p>
          <a:p>
            <a:r>
              <a:rPr lang="en-US" dirty="0"/>
              <a:t>Damages property </a:t>
            </a:r>
          </a:p>
          <a:p>
            <a:r>
              <a:rPr lang="en-US" dirty="0"/>
              <a:t>Spreads false rumors or information about you </a:t>
            </a:r>
            <a:endParaRPr lang="en-GB" dirty="0"/>
          </a:p>
        </p:txBody>
      </p:sp>
      <p:sp>
        <p:nvSpPr>
          <p:cNvPr id="4" name="Rectangle 3">
            <a:extLst>
              <a:ext uri="{FF2B5EF4-FFF2-40B4-BE49-F238E27FC236}">
                <a16:creationId xmlns:a16="http://schemas.microsoft.com/office/drawing/2014/main" id="{69D459EE-9A2A-4449-862A-690EE8F89F65}"/>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A0552FD2-E18B-133E-409E-9D9505A1B095}"/>
              </a:ext>
            </a:extLst>
          </p:cNvPr>
          <p:cNvSpPr>
            <a:spLocks noGrp="1"/>
          </p:cNvSpPr>
          <p:nvPr>
            <p:ph type="title"/>
          </p:nvPr>
        </p:nvSpPr>
        <p:spPr>
          <a:xfrm>
            <a:off x="838200" y="193142"/>
            <a:ext cx="10515600" cy="1325563"/>
          </a:xfrm>
        </p:spPr>
        <p:txBody>
          <a:bodyPr>
            <a:normAutofit/>
          </a:bodyPr>
          <a:lstStyle/>
          <a:p>
            <a:r>
              <a:rPr lang="en-US" sz="3200" dirty="0">
                <a:solidFill>
                  <a:schemeClr val="bg1"/>
                </a:solidFill>
                <a:latin typeface="Merriweather Bold" panose="00000800000000000000" pitchFamily="2" charset="0"/>
              </a:rPr>
              <a:t>What could it look like for young people?</a:t>
            </a:r>
            <a:endParaRPr lang="en-GB" sz="3200" dirty="0">
              <a:solidFill>
                <a:schemeClr val="bg1"/>
              </a:solidFill>
              <a:latin typeface="Merriweather Bold" panose="00000800000000000000" pitchFamily="2" charset="0"/>
            </a:endParaRPr>
          </a:p>
        </p:txBody>
      </p:sp>
      <p:pic>
        <p:nvPicPr>
          <p:cNvPr id="6" name="Picture 5" descr="A black background with white text&#10;&#10;Description automatically generated with low confidence">
            <a:extLst>
              <a:ext uri="{FF2B5EF4-FFF2-40B4-BE49-F238E27FC236}">
                <a16:creationId xmlns:a16="http://schemas.microsoft.com/office/drawing/2014/main" id="{CFF313D4-9289-3F13-CF73-9B425388B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3413554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1860B-C6A6-B145-770F-9308CD52361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26072A-D402-6FC3-5D93-563C08D08F00}"/>
              </a:ext>
            </a:extLst>
          </p:cNvPr>
          <p:cNvSpPr>
            <a:spLocks noGrp="1"/>
          </p:cNvSpPr>
          <p:nvPr>
            <p:ph idx="1"/>
          </p:nvPr>
        </p:nvSpPr>
        <p:spPr>
          <a:xfrm>
            <a:off x="838200" y="2058890"/>
            <a:ext cx="10515600" cy="4351338"/>
          </a:xfrm>
        </p:spPr>
        <p:txBody>
          <a:bodyPr/>
          <a:lstStyle/>
          <a:p>
            <a:r>
              <a:rPr lang="en-US" dirty="0"/>
              <a:t>Ex partner</a:t>
            </a:r>
          </a:p>
          <a:p>
            <a:r>
              <a:rPr lang="en-US" dirty="0"/>
              <a:t>Someone you have never met just crossed paths or been seen on social media.</a:t>
            </a:r>
          </a:p>
          <a:p>
            <a:r>
              <a:rPr lang="en-US" dirty="0"/>
              <a:t>Someone you went on a date with.</a:t>
            </a:r>
          </a:p>
          <a:p>
            <a:r>
              <a:rPr lang="en-US" dirty="0"/>
              <a:t>Someone you have had a casual/ sexual relationship with</a:t>
            </a:r>
          </a:p>
          <a:p>
            <a:r>
              <a:rPr lang="en-US" dirty="0"/>
              <a:t>Someone you have had a disagreement with</a:t>
            </a:r>
          </a:p>
          <a:p>
            <a:endParaRPr lang="en-GB" dirty="0"/>
          </a:p>
        </p:txBody>
      </p:sp>
      <p:sp>
        <p:nvSpPr>
          <p:cNvPr id="4" name="Rectangle 3">
            <a:extLst>
              <a:ext uri="{FF2B5EF4-FFF2-40B4-BE49-F238E27FC236}">
                <a16:creationId xmlns:a16="http://schemas.microsoft.com/office/drawing/2014/main" id="{277604DE-BF58-628A-E0AA-8EE6E6896C53}"/>
              </a:ext>
            </a:extLst>
          </p:cNvPr>
          <p:cNvSpPr/>
          <p:nvPr/>
        </p:nvSpPr>
        <p:spPr>
          <a:xfrm>
            <a:off x="0" y="-42308"/>
            <a:ext cx="12192000" cy="1796464"/>
          </a:xfrm>
          <a:prstGeom prst="rect">
            <a:avLst/>
          </a:prstGeom>
          <a:solidFill>
            <a:srgbClr val="C86A35"/>
          </a:solidFill>
          <a:ln>
            <a:solidFill>
              <a:srgbClr val="C86A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C86A35"/>
              </a:solidFill>
            </a:endParaRPr>
          </a:p>
        </p:txBody>
      </p:sp>
      <p:sp>
        <p:nvSpPr>
          <p:cNvPr id="2" name="Title 1">
            <a:extLst>
              <a:ext uri="{FF2B5EF4-FFF2-40B4-BE49-F238E27FC236}">
                <a16:creationId xmlns:a16="http://schemas.microsoft.com/office/drawing/2014/main" id="{279B4B51-D42A-41F9-DAFA-959E6FE56E31}"/>
              </a:ext>
            </a:extLst>
          </p:cNvPr>
          <p:cNvSpPr>
            <a:spLocks noGrp="1"/>
          </p:cNvSpPr>
          <p:nvPr>
            <p:ph type="title"/>
          </p:nvPr>
        </p:nvSpPr>
        <p:spPr>
          <a:xfrm>
            <a:off x="838200" y="193142"/>
            <a:ext cx="10515600" cy="1325563"/>
          </a:xfrm>
        </p:spPr>
        <p:txBody>
          <a:bodyPr>
            <a:normAutofit/>
          </a:bodyPr>
          <a:lstStyle/>
          <a:p>
            <a:r>
              <a:rPr lang="en-US" sz="3200" dirty="0">
                <a:solidFill>
                  <a:schemeClr val="bg1"/>
                </a:solidFill>
                <a:latin typeface="Merriweather Bold" panose="00000800000000000000" pitchFamily="2" charset="0"/>
              </a:rPr>
              <a:t>What does a stalker look like?</a:t>
            </a:r>
            <a:endParaRPr lang="en-GB" sz="3200" dirty="0">
              <a:solidFill>
                <a:schemeClr val="bg1"/>
              </a:solidFill>
              <a:latin typeface="Merriweather Bold" panose="00000800000000000000" pitchFamily="2" charset="0"/>
            </a:endParaRPr>
          </a:p>
        </p:txBody>
      </p:sp>
      <p:pic>
        <p:nvPicPr>
          <p:cNvPr id="6" name="Picture 2" descr="A picture containing text, font, screenshot, graphics&#10;&#10;Description automatically generated">
            <a:extLst>
              <a:ext uri="{FF2B5EF4-FFF2-40B4-BE49-F238E27FC236}">
                <a16:creationId xmlns:a16="http://schemas.microsoft.com/office/drawing/2014/main" id="{1C359CEA-5265-8BF9-B34D-36708DB2C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9433" y="5411458"/>
            <a:ext cx="3298446" cy="1253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background with white text&#10;&#10;Description automatically generated with low confidence">
            <a:extLst>
              <a:ext uri="{FF2B5EF4-FFF2-40B4-BE49-F238E27FC236}">
                <a16:creationId xmlns:a16="http://schemas.microsoft.com/office/drawing/2014/main" id="{12963918-46B8-F0E2-013E-DF6544679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6256" y="67487"/>
            <a:ext cx="2179705" cy="1542198"/>
          </a:xfrm>
          <a:prstGeom prst="rect">
            <a:avLst/>
          </a:prstGeom>
        </p:spPr>
      </p:pic>
    </p:spTree>
    <p:extLst>
      <p:ext uri="{BB962C8B-B14F-4D97-AF65-F5344CB8AC3E}">
        <p14:creationId xmlns:p14="http://schemas.microsoft.com/office/powerpoint/2010/main" val="26961989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1777</Words>
  <Application>Microsoft Office PowerPoint</Application>
  <PresentationFormat>Widescreen</PresentationFormat>
  <Paragraphs>239</Paragraphs>
  <Slides>31</Slides>
  <Notes>5</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-apple-system</vt:lpstr>
      <vt:lpstr>Arial</vt:lpstr>
      <vt:lpstr>Arial Rounded MT Bold</vt:lpstr>
      <vt:lpstr>Calibri</vt:lpstr>
      <vt:lpstr>Calibri Light</vt:lpstr>
      <vt:lpstr>Esface</vt:lpstr>
      <vt:lpstr>Merriweather</vt:lpstr>
      <vt:lpstr>Merriweather Bold</vt:lpstr>
      <vt:lpstr>Times New Roman</vt:lpstr>
      <vt:lpstr>Office Theme</vt:lpstr>
      <vt:lpstr>Young People &amp; Stalking</vt:lpstr>
      <vt:lpstr>What is stalking and harassment?</vt:lpstr>
      <vt:lpstr>Definition of stalking and harassment</vt:lpstr>
      <vt:lpstr>FOUR </vt:lpstr>
      <vt:lpstr>Statistics and context </vt:lpstr>
      <vt:lpstr>Tactics of a stalker</vt:lpstr>
      <vt:lpstr>Tactics of a stalker</vt:lpstr>
      <vt:lpstr>What could it look like for young people?</vt:lpstr>
      <vt:lpstr>What does a stalker look like?</vt:lpstr>
      <vt:lpstr>Who can be a victim of stalking?</vt:lpstr>
      <vt:lpstr>Why are young people so at risk?</vt:lpstr>
      <vt:lpstr>#Following </vt:lpstr>
      <vt:lpstr>PowerPoint Presentation</vt:lpstr>
      <vt:lpstr>Cyber-stalking</vt:lpstr>
      <vt:lpstr>PowerPoint Presentation</vt:lpstr>
      <vt:lpstr>PowerPoint Presentation</vt:lpstr>
      <vt:lpstr>Social media</vt:lpstr>
      <vt:lpstr>PowerPoint Presentation</vt:lpstr>
      <vt:lpstr>PowerPoint Presentation</vt:lpstr>
      <vt:lpstr>PowerPoint Presentation</vt:lpstr>
      <vt:lpstr>Air Tags</vt:lpstr>
      <vt:lpstr>PowerPoint Presentation</vt:lpstr>
      <vt:lpstr>Cyber Stalking Video</vt:lpstr>
      <vt:lpstr>General safety planning</vt:lpstr>
      <vt:lpstr>Keeping yourself safe </vt:lpstr>
      <vt:lpstr>Keeping yourself safe </vt:lpstr>
      <vt:lpstr>Keeping yourself safe at work / education</vt:lpstr>
      <vt:lpstr>Keeping yourself safe at home</vt:lpstr>
      <vt:lpstr>Keeping yourself safe Technology </vt:lpstr>
      <vt:lpstr>Referral pathway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People &amp; Stalking</dc:title>
  <dc:creator>Chelsea Haslett</dc:creator>
  <cp:lastModifiedBy>Fitzpatrick, N</cp:lastModifiedBy>
  <cp:revision>6</cp:revision>
  <dcterms:created xsi:type="dcterms:W3CDTF">2023-06-14T11:43:22Z</dcterms:created>
  <dcterms:modified xsi:type="dcterms:W3CDTF">2024-10-24T10:16:54Z</dcterms:modified>
</cp:coreProperties>
</file>